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4"/>
    <p:sldMasterId id="2147483743" r:id="rId5"/>
  </p:sldMasterIdLst>
  <p:notesMasterIdLst>
    <p:notesMasterId r:id="rId28"/>
  </p:notesMasterIdLst>
  <p:handoutMasterIdLst>
    <p:handoutMasterId r:id="rId29"/>
  </p:handoutMasterIdLst>
  <p:sldIdLst>
    <p:sldId id="269" r:id="rId6"/>
    <p:sldId id="258" r:id="rId7"/>
    <p:sldId id="280" r:id="rId8"/>
    <p:sldId id="272" r:id="rId9"/>
    <p:sldId id="259" r:id="rId10"/>
    <p:sldId id="260" r:id="rId11"/>
    <p:sldId id="261" r:id="rId12"/>
    <p:sldId id="273" r:id="rId13"/>
    <p:sldId id="275" r:id="rId14"/>
    <p:sldId id="277" r:id="rId15"/>
    <p:sldId id="278" r:id="rId16"/>
    <p:sldId id="271" r:id="rId17"/>
    <p:sldId id="262" r:id="rId18"/>
    <p:sldId id="270" r:id="rId19"/>
    <p:sldId id="263" r:id="rId20"/>
    <p:sldId id="264" r:id="rId21"/>
    <p:sldId id="285" r:id="rId22"/>
    <p:sldId id="267" r:id="rId23"/>
    <p:sldId id="265" r:id="rId24"/>
    <p:sldId id="283" r:id="rId25"/>
    <p:sldId id="284" r:id="rId26"/>
    <p:sldId id="282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638305-D434-3425-5B9B-7F567C757AC3}" name="marja-liisa.lohtander@visma.com" initials="ma" userId="S::urn:spo:guest#marja-liisa.lohtander@visma.com::" providerId="AD"/>
  <p188:author id="{28CDE2BE-20D2-0987-E1FF-CABDCB9713F1}" name="Riikka Järvi" initials="RJ" userId="S::riikka.jarvi@stakatemia.fi::89071c66-61b1-4f1a-adec-b16c114b5d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21227-9901-1C50-DB84-E0F266101B56}" v="61" dt="2025-10-27T10:33:11.972"/>
    <p1510:client id="{9448E6BF-B60C-4945-BC11-CD89587978EB}" v="126" dt="2025-10-27T11:10:26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ikka Järvi" userId="89071c66-61b1-4f1a-adec-b16c114b5d77" providerId="ADAL" clId="{B4286ABF-F80D-41F3-A7DE-587E132BF14F}"/>
    <pc:docChg chg="modSld">
      <pc:chgData name="Riikka Järvi" userId="89071c66-61b1-4f1a-adec-b16c114b5d77" providerId="ADAL" clId="{B4286ABF-F80D-41F3-A7DE-587E132BF14F}" dt="2025-10-27T13:48:01.081" v="3" actId="14100"/>
      <pc:docMkLst>
        <pc:docMk/>
      </pc:docMkLst>
      <pc:sldChg chg="modSp mod">
        <pc:chgData name="Riikka Järvi" userId="89071c66-61b1-4f1a-adec-b16c114b5d77" providerId="ADAL" clId="{B4286ABF-F80D-41F3-A7DE-587E132BF14F}" dt="2025-10-27T13:48:01.081" v="3" actId="14100"/>
        <pc:sldMkLst>
          <pc:docMk/>
          <pc:sldMk cId="521242335" sldId="280"/>
        </pc:sldMkLst>
        <pc:spChg chg="mod">
          <ac:chgData name="Riikka Järvi" userId="89071c66-61b1-4f1a-adec-b16c114b5d77" providerId="ADAL" clId="{B4286ABF-F80D-41F3-A7DE-587E132BF14F}" dt="2025-10-27T13:48:01.081" v="3" actId="14100"/>
          <ac:spMkLst>
            <pc:docMk/>
            <pc:sldMk cId="521242335" sldId="280"/>
            <ac:spMk id="7" creationId="{7CE46BBB-F1A1-5223-66B2-13CABA14E94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C9A4FC4-38FE-540D-D03B-6E6CF39D32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>
              <a:latin typeface="Poppins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88C44BD-8C1C-85D7-013F-3C6525BA9B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76EE1-0A40-3244-9696-AFA19FF88587}" type="datetimeFigureOut">
              <a:rPr lang="fi-FI" smtClean="0">
                <a:latin typeface="Poppins" pitchFamily="2" charset="77"/>
              </a:rPr>
              <a:t>27.10.2025</a:t>
            </a:fld>
            <a:endParaRPr lang="fi-FI">
              <a:latin typeface="Poppins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9004CD3-F030-5BF5-97AE-307BC8FC20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>
              <a:latin typeface="Poppins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876B084-676D-386A-7702-EB5DA625C4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3601F-2D53-BC4A-9FD1-D56257FE42B9}" type="slidenum">
              <a:rPr lang="fi-FI" smtClean="0">
                <a:latin typeface="Poppins" pitchFamily="2" charset="77"/>
              </a:rPr>
              <a:t>‹#›</a:t>
            </a:fld>
            <a:endParaRPr lang="fi-FI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2459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DD09937F-A465-924A-A3FD-DE3AED059963}" type="datetimeFigureOut">
              <a:rPr lang="fi-FI" smtClean="0"/>
              <a:pPr/>
              <a:t>27.10.2025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F5E74F64-DFCD-3647-9354-59D5B078220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796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74F64-DFCD-3647-9354-59D5B078220A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27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7EE789-10CD-B58E-D167-682FFDE10F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0" y="1379118"/>
            <a:ext cx="10936800" cy="2088000"/>
          </a:xfrm>
        </p:spPr>
        <p:txBody>
          <a:bodyPr anchor="b">
            <a:normAutofit/>
          </a:bodyPr>
          <a:lstStyle>
            <a:lvl1pPr marL="0" indent="0" algn="ctr">
              <a:tabLst>
                <a:tab pos="5502275" algn="l"/>
              </a:tabLst>
              <a:defRPr sz="6600" spc="-150" baseline="0">
                <a:solidFill>
                  <a:schemeClr val="accent3"/>
                </a:solidFill>
              </a:defRPr>
            </a:lvl1pPr>
          </a:lstStyle>
          <a:p>
            <a:r>
              <a:rPr lang="fi-FI"/>
              <a:t>Pääotsikko, </a:t>
            </a:r>
            <a:br>
              <a:rPr lang="fi-FI"/>
            </a:b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66 pt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EB7E178-5F0E-B5F2-7DF7-65A25B3106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0" y="3720658"/>
            <a:ext cx="10936800" cy="936000"/>
          </a:xfrm>
        </p:spPr>
        <p:txBody>
          <a:bodyPr/>
          <a:lstStyle>
            <a:lvl1pPr marL="0" indent="0" algn="ctr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Alaotsikko, </a:t>
            </a:r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24 pt</a:t>
            </a:r>
          </a:p>
        </p:txBody>
      </p:sp>
    </p:spTree>
    <p:extLst>
      <p:ext uri="{BB962C8B-B14F-4D97-AF65-F5344CB8AC3E}">
        <p14:creationId xmlns:p14="http://schemas.microsoft.com/office/powerpoint/2010/main" val="107390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sisältö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D4EF9F41-30E6-E404-120A-A7231F8860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49200" y="459710"/>
            <a:ext cx="5338800" cy="5522400"/>
          </a:xfr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fi-FI" dirty="0" smtClean="0"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326B73-C39E-64C0-173C-5BD65D889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5338800" cy="1325563"/>
          </a:xfrm>
        </p:spPr>
        <p:txBody>
          <a:bodyPr>
            <a:noAutofit/>
          </a:bodyPr>
          <a:lstStyle>
            <a:lvl1pPr>
              <a:defRPr sz="3200" spc="-150" baseline="0">
                <a:solidFill>
                  <a:schemeClr val="accent3"/>
                </a:solidFill>
              </a:defRPr>
            </a:lvl1pPr>
          </a:lstStyle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32 pt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D641B076-A7AF-09EA-7C0B-440284B510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3D365B2F-26FF-2C5F-2B50-E2BEF9BD6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5D20379-BA9D-3BC9-6835-780DD0350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FE195D5C-281D-3D60-436B-89FF761CF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21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Multi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10">
            <a:extLst>
              <a:ext uri="{FF2B5EF4-FFF2-40B4-BE49-F238E27FC236}">
                <a16:creationId xmlns:a16="http://schemas.microsoft.com/office/drawing/2014/main" id="{36BA2076-E374-F3E2-8AB6-B39E08D350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1200" y="2040398"/>
            <a:ext cx="10936800" cy="394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taulukko tai graafi tähän</a:t>
            </a:r>
          </a:p>
        </p:txBody>
      </p:sp>
      <p:sp>
        <p:nvSpPr>
          <p:cNvPr id="15" name="Otsikon paikkamerkki 1">
            <a:extLst>
              <a:ext uri="{FF2B5EF4-FFF2-40B4-BE49-F238E27FC236}">
                <a16:creationId xmlns:a16="http://schemas.microsoft.com/office/drawing/2014/main" id="{2545085E-5A05-2CF2-6087-3113208D7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10936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40 pt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8389DE64-C7BC-147A-6F53-03432EB47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C7BA315D-86F6-21E8-382F-A4D71F1A6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36FB3E25-B8A5-BB0B-F968-191D3E921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639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AFF68038-F802-F6B6-C44C-D69959A8A0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200" y="2040398"/>
            <a:ext cx="10936800" cy="3942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15" name="Otsikon paikkamerkki 1">
            <a:extLst>
              <a:ext uri="{FF2B5EF4-FFF2-40B4-BE49-F238E27FC236}">
                <a16:creationId xmlns:a16="http://schemas.microsoft.com/office/drawing/2014/main" id="{2545085E-5A05-2CF2-6087-3113208D7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10936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40 pt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683E5AB6-B316-666A-B5C1-91F901F05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CEE5EB8-F097-4B3D-E020-0A53A75B1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08D7F687-ED1B-7E8D-9F40-9B1D0B563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992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10">
            <a:extLst>
              <a:ext uri="{FF2B5EF4-FFF2-40B4-BE49-F238E27FC236}">
                <a16:creationId xmlns:a16="http://schemas.microsoft.com/office/drawing/2014/main" id="{1AFF62EA-9EED-BF28-692A-E6C3AF9294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1200" y="459710"/>
            <a:ext cx="10936800" cy="5522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taulukko tai graafi tähän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56BED978-5E41-B91C-09CF-E1FCC8CD1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5E069AA-B802-FD45-7BB7-80286C0B9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7FB88C-6D46-DAB8-E93A-8AF7C24B0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9887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8">
            <a:extLst>
              <a:ext uri="{FF2B5EF4-FFF2-40B4-BE49-F238E27FC236}">
                <a16:creationId xmlns:a16="http://schemas.microsoft.com/office/drawing/2014/main" id="{55956420-BB56-34DF-43C1-5A59DEEACB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200" y="459710"/>
            <a:ext cx="10936800" cy="55224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A640FFC5-0B7E-2E89-260A-2658368ED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E74A931E-AA01-1578-D55E-3196A8EF9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D23A1F23-059C-454D-B3DA-9D30CCA44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794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3FFE4-2D8F-EFC6-3B35-FF692D0FC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10936800" cy="5522400"/>
          </a:xfrm>
        </p:spPr>
        <p:txBody>
          <a:bodyPr anchor="ctr">
            <a:normAutofit/>
          </a:bodyPr>
          <a:lstStyle>
            <a:lvl1pPr algn="l">
              <a:defRPr sz="5400" spc="-150" baseline="0">
                <a:solidFill>
                  <a:schemeClr val="accent3"/>
                </a:solidFill>
              </a:defRPr>
            </a:lvl1pPr>
          </a:lstStyle>
          <a:p>
            <a:r>
              <a:rPr lang="fi-FI"/>
              <a:t>Nosto,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54 pt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3CF814D3-FCD0-7DE2-04D2-2B7A92B78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D4997-D618-A440-91AE-48F6332B8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BB31644-4648-EEE6-AE05-FCF6BDC23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5420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7F7B006B-D859-0DF7-5869-3E8CCC2A4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09"/>
            <a:ext cx="5338800" cy="5522400"/>
          </a:xfrm>
        </p:spPr>
        <p:txBody>
          <a:bodyPr anchor="ctr">
            <a:noAutofit/>
          </a:bodyPr>
          <a:lstStyle>
            <a:lvl1pPr>
              <a:defRPr sz="3600" spc="-150" baseline="0">
                <a:solidFill>
                  <a:schemeClr val="accent3"/>
                </a:solidFill>
              </a:defRPr>
            </a:lvl1pPr>
          </a:lstStyle>
          <a:p>
            <a:r>
              <a:rPr lang="fi-FI"/>
              <a:t>Nosto,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40 pt</a:t>
            </a:r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FCBFA278-A057-8F8D-E097-5C8087DFB2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49200" y="459710"/>
            <a:ext cx="5338800" cy="5522400"/>
          </a:xfr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fi-FI" dirty="0" smtClean="0"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0C599023-F24C-4291-F995-11659FB2C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38B47E6D-A318-4F65-6F6E-D4C42F4DE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AC715652-7135-BD79-96E4-6E4BB0716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94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Otsikko + Multi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10">
            <a:extLst>
              <a:ext uri="{FF2B5EF4-FFF2-40B4-BE49-F238E27FC236}">
                <a16:creationId xmlns:a16="http://schemas.microsoft.com/office/drawing/2014/main" id="{36BA2076-E374-F3E2-8AB6-B39E08D350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1200" y="2040398"/>
            <a:ext cx="10936800" cy="394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taulukko tai graafi tähän</a:t>
            </a:r>
          </a:p>
        </p:txBody>
      </p:sp>
      <p:sp>
        <p:nvSpPr>
          <p:cNvPr id="15" name="Otsikon paikkamerkki 1">
            <a:extLst>
              <a:ext uri="{FF2B5EF4-FFF2-40B4-BE49-F238E27FC236}">
                <a16:creationId xmlns:a16="http://schemas.microsoft.com/office/drawing/2014/main" id="{2545085E-5A05-2CF2-6087-3113208D7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10936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40 pt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F237A7E9-51E3-8910-FAF0-E5827D6E0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5EC6D68-E90E-9662-6DCB-F39386658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38050AB-C2F9-0790-AFD6-6B5978B31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2707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Multi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10">
            <a:extLst>
              <a:ext uri="{FF2B5EF4-FFF2-40B4-BE49-F238E27FC236}">
                <a16:creationId xmlns:a16="http://schemas.microsoft.com/office/drawing/2014/main" id="{1AFF62EA-9EED-BF28-692A-E6C3AF9294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1200" y="459710"/>
            <a:ext cx="10936800" cy="5522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taulukko tai graafi tähän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36795A54-7D9F-397F-A29A-5F9C1A7E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7FF5AFB2-BEDB-332C-9512-0A1090773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5DD85F5E-635E-3FE4-D5E4-243A35816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4937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uva + Otsikko + Teksti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55A9639F-02B1-0B01-4DF8-2CE6B14DF8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1200" y="459710"/>
            <a:ext cx="5338800" cy="5522400"/>
          </a:xfrm>
        </p:spPr>
        <p:txBody>
          <a:bodyPr anchor="ctr"/>
          <a:lstStyle>
            <a:lvl1pPr marL="514350" marR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4576763" algn="l"/>
              </a:tabLst>
              <a:defRPr lang="fi-FI" dirty="0" smtClean="0"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326B73-C39E-64C0-173C-5BD65D889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9200" y="459710"/>
            <a:ext cx="5338800" cy="1325563"/>
          </a:xfrm>
        </p:spPr>
        <p:txBody>
          <a:bodyPr>
            <a:noAutofit/>
          </a:bodyPr>
          <a:lstStyle>
            <a:lvl1pPr>
              <a:defRPr sz="3200" spc="-150" baseline="0">
                <a:solidFill>
                  <a:schemeClr val="accent3"/>
                </a:solidFill>
              </a:defRPr>
            </a:lvl1pPr>
          </a:lstStyle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32 pt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F1DC80A-6A76-3B41-BE35-BA84AD6B2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9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F8AA5CF-D2F8-D483-FBC5-4D9E05D2C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72956A1-695A-8097-A164-B0C37CBCA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28BA761-D81E-E99B-9190-98BD2ACA2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04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BA5BBE9-8C84-408E-539C-093D090E9E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0" y="1379118"/>
            <a:ext cx="10936800" cy="2088000"/>
          </a:xfrm>
        </p:spPr>
        <p:txBody>
          <a:bodyPr anchor="b">
            <a:normAutofit/>
          </a:bodyPr>
          <a:lstStyle>
            <a:lvl1pPr marL="0" indent="0" algn="ctr">
              <a:tabLst>
                <a:tab pos="5502275" algn="l"/>
              </a:tabLst>
              <a:defRPr sz="6600" spc="-15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Pääotsikko, </a:t>
            </a:r>
            <a:br>
              <a:rPr lang="fi-FI"/>
            </a:b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66 pt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0802D5-0827-A9EF-3E7C-76ECC5957F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0" y="3720658"/>
            <a:ext cx="10936800" cy="936000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Alaotsikko, </a:t>
            </a:r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24 pt</a:t>
            </a:r>
          </a:p>
        </p:txBody>
      </p:sp>
    </p:spTree>
    <p:extLst>
      <p:ext uri="{BB962C8B-B14F-4D97-AF65-F5344CB8AC3E}">
        <p14:creationId xmlns:p14="http://schemas.microsoft.com/office/powerpoint/2010/main" val="1350207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Otsikko + Tekstisisältö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D4EF9F41-30E6-E404-120A-A7231F8860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49200" y="459710"/>
            <a:ext cx="5338800" cy="5522400"/>
          </a:xfr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fi-FI" dirty="0" smtClean="0"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326B73-C39E-64C0-173C-5BD65D889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5338800" cy="1325563"/>
          </a:xfrm>
        </p:spPr>
        <p:txBody>
          <a:bodyPr>
            <a:noAutofit/>
          </a:bodyPr>
          <a:lstStyle>
            <a:lvl1pPr>
              <a:defRPr sz="3200" spc="-150" baseline="0">
                <a:solidFill>
                  <a:schemeClr val="accent3"/>
                </a:solidFill>
              </a:defRPr>
            </a:lvl1pPr>
          </a:lstStyle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32 pt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D641B076-A7AF-09EA-7C0B-440284B510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F0D7189B-DFE1-FF0B-60C9-B589171B5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C9C383C-C06E-E235-1560-C1AFD6147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0EDD682D-8EE7-3A1D-A8F0-B18397163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9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Otsikko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AFF68038-F802-F6B6-C44C-D69959A8A0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200" y="2040398"/>
            <a:ext cx="10936800" cy="3942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15" name="Otsikon paikkamerkki 1">
            <a:extLst>
              <a:ext uri="{FF2B5EF4-FFF2-40B4-BE49-F238E27FC236}">
                <a16:creationId xmlns:a16="http://schemas.microsoft.com/office/drawing/2014/main" id="{2545085E-5A05-2CF2-6087-3113208D7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10936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40 pt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D8D4955F-F5CF-7C33-BDC2-CC0D1FF28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059A3F09-57A9-537F-1829-5CB94E8E5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E9204F9-7FBF-2094-3618-3C7800374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80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8">
            <a:extLst>
              <a:ext uri="{FF2B5EF4-FFF2-40B4-BE49-F238E27FC236}">
                <a16:creationId xmlns:a16="http://schemas.microsoft.com/office/drawing/2014/main" id="{55956420-BB56-34DF-43C1-5A59DEEACB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200" y="459710"/>
            <a:ext cx="10936800" cy="55224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68FDC5CE-C10B-A8E3-5987-BACF62609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9C819AD-3A4D-381C-47C4-628E642AB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C0EB5B0A-0F6F-215A-C99E-1881A09BB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580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7A0DF5F1-0E89-1FE8-AAED-78134EEE8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2474976"/>
            <a:ext cx="10936800" cy="2466192"/>
          </a:xfrm>
        </p:spPr>
        <p:txBody>
          <a:bodyPr anchor="ctr">
            <a:normAutofit/>
          </a:bodyPr>
          <a:lstStyle>
            <a:lvl1pPr algn="l">
              <a:defRPr sz="5400" spc="-150" baseline="0">
                <a:solidFill>
                  <a:schemeClr val="accent3"/>
                </a:solidFill>
              </a:defRPr>
            </a:lvl1pPr>
          </a:lstStyle>
          <a:p>
            <a:r>
              <a:rPr lang="fi-FI"/>
              <a:t>Väliotsikko,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54 pt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A17C921-0D9B-4EEA-2AEE-C239ADDEC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9D969E8D-FA05-43CD-486A-A745409B0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225A9ECC-CACC-4309-961A-C1F07F207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0870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itukse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7A0DF5F1-0E89-1FE8-AAED-78134EEE8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1470991"/>
            <a:ext cx="6757983" cy="3470177"/>
          </a:xfrm>
        </p:spPr>
        <p:txBody>
          <a:bodyPr anchor="ctr">
            <a:normAutofit/>
          </a:bodyPr>
          <a:lstStyle>
            <a:lvl1pPr algn="l">
              <a:defRPr sz="5400" spc="-150" baseline="0">
                <a:solidFill>
                  <a:schemeClr val="accent3"/>
                </a:solidFill>
              </a:defRPr>
            </a:lvl1pPr>
          </a:lstStyle>
          <a:p>
            <a:r>
              <a:rPr lang="fi-FI"/>
              <a:t>Väliotsikko,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54 pt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4F32D886-8092-89F1-9D0B-E274A176E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B06F161-C8C4-B0D7-D5D1-C67E6690D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D89D4C6B-5A9D-C4C3-C79C-CD1A17ED2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040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D027CECF-F2C4-48CD-957A-DB800908C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0" y="1379118"/>
            <a:ext cx="10936800" cy="2088000"/>
          </a:xfrm>
        </p:spPr>
        <p:txBody>
          <a:bodyPr anchor="b">
            <a:normAutofit/>
          </a:bodyPr>
          <a:lstStyle>
            <a:lvl1pPr marL="0" indent="0" algn="ctr">
              <a:tabLst>
                <a:tab pos="5502275" algn="l"/>
              </a:tabLst>
              <a:defRPr sz="8000" spc="-150" baseline="0">
                <a:solidFill>
                  <a:schemeClr val="accent3"/>
                </a:solidFill>
              </a:defRPr>
            </a:lvl1pPr>
          </a:lstStyle>
          <a:p>
            <a:r>
              <a:rPr lang="fi-FI"/>
              <a:t>Kiitos tähän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BF762B54-D099-322F-0908-FC7D8C5002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0" y="3720658"/>
            <a:ext cx="10936800" cy="936000"/>
          </a:xfrm>
        </p:spPr>
        <p:txBody>
          <a:bodyPr/>
          <a:lstStyle>
            <a:lvl1pPr marL="0" indent="0" algn="ctr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Alaotsikko, </a:t>
            </a:r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24 pt</a:t>
            </a:r>
          </a:p>
        </p:txBody>
      </p:sp>
    </p:spTree>
    <p:extLst>
      <p:ext uri="{BB962C8B-B14F-4D97-AF65-F5344CB8AC3E}">
        <p14:creationId xmlns:p14="http://schemas.microsoft.com/office/powerpoint/2010/main" val="3390238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kahdella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9D09D859-792E-EE8B-98CE-A851EA8D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0" y="1379118"/>
            <a:ext cx="10936800" cy="2088000"/>
          </a:xfrm>
        </p:spPr>
        <p:txBody>
          <a:bodyPr anchor="b">
            <a:normAutofit/>
          </a:bodyPr>
          <a:lstStyle>
            <a:lvl1pPr marL="0" indent="0" algn="ctr">
              <a:tabLst>
                <a:tab pos="5502275" algn="l"/>
              </a:tabLst>
              <a:defRPr sz="8000" spc="-150" baseline="0">
                <a:solidFill>
                  <a:schemeClr val="accent3"/>
                </a:solidFill>
              </a:defRPr>
            </a:lvl1pPr>
          </a:lstStyle>
          <a:p>
            <a:r>
              <a:rPr lang="fi-FI"/>
              <a:t>Kiitos tähän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B7EC610B-03AD-79B2-E30A-CF2F364DD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0" y="3720658"/>
            <a:ext cx="10936800" cy="936000"/>
          </a:xfrm>
        </p:spPr>
        <p:txBody>
          <a:bodyPr/>
          <a:lstStyle>
            <a:lvl1pPr marL="0" indent="0" algn="ctr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Alaotsikko, </a:t>
            </a:r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24 pt</a:t>
            </a:r>
          </a:p>
        </p:txBody>
      </p:sp>
    </p:spTree>
    <p:extLst>
      <p:ext uri="{BB962C8B-B14F-4D97-AF65-F5344CB8AC3E}">
        <p14:creationId xmlns:p14="http://schemas.microsoft.com/office/powerpoint/2010/main" val="760084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ää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7EE789-10CD-B58E-D167-682FFDE10F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0" y="1379118"/>
            <a:ext cx="10936800" cy="2088000"/>
          </a:xfrm>
        </p:spPr>
        <p:txBody>
          <a:bodyPr anchor="b">
            <a:normAutofit/>
          </a:bodyPr>
          <a:lstStyle>
            <a:lvl1pPr marL="0" indent="0" algn="ctr">
              <a:tabLst>
                <a:tab pos="5502275" algn="l"/>
              </a:tabLst>
              <a:defRPr sz="66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Pääotsikko, </a:t>
            </a:r>
            <a:br>
              <a:rPr lang="fi-FI"/>
            </a:b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66 pt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EB7E178-5F0E-B5F2-7DF7-65A25B3106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0" y="3720658"/>
            <a:ext cx="10936800" cy="936000"/>
          </a:xfrm>
        </p:spPr>
        <p:txBody>
          <a:bodyPr/>
          <a:lstStyle>
            <a:lvl1pPr marL="0" indent="0" algn="ctr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Alaotsikko, </a:t>
            </a:r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24 pt</a:t>
            </a:r>
          </a:p>
        </p:txBody>
      </p:sp>
    </p:spTree>
    <p:extLst>
      <p:ext uri="{BB962C8B-B14F-4D97-AF65-F5344CB8AC3E}">
        <p14:creationId xmlns:p14="http://schemas.microsoft.com/office/powerpoint/2010/main" val="2613507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ääotsikko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BA5BBE9-8C84-408E-539C-093D090E9E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0" y="1379118"/>
            <a:ext cx="10936800" cy="2088000"/>
          </a:xfrm>
        </p:spPr>
        <p:txBody>
          <a:bodyPr anchor="b">
            <a:normAutofit/>
          </a:bodyPr>
          <a:lstStyle>
            <a:lvl1pPr marL="0" indent="0" algn="ctr">
              <a:tabLst>
                <a:tab pos="5502275" algn="l"/>
              </a:tabLst>
              <a:defRPr sz="6600" spc="-150" baseline="0">
                <a:solidFill>
                  <a:schemeClr val="accent4"/>
                </a:solidFill>
              </a:defRPr>
            </a:lvl1pPr>
          </a:lstStyle>
          <a:p>
            <a:r>
              <a:rPr lang="fi-FI"/>
              <a:t>Pääotsikko, </a:t>
            </a:r>
            <a:br>
              <a:rPr lang="fi-FI"/>
            </a:b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66 pt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0802D5-0827-A9EF-3E7C-76ECC5957F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0" y="3720658"/>
            <a:ext cx="10936800" cy="936000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Alaotsikko, </a:t>
            </a:r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24 pt</a:t>
            </a:r>
          </a:p>
        </p:txBody>
      </p:sp>
    </p:spTree>
    <p:extLst>
      <p:ext uri="{BB962C8B-B14F-4D97-AF65-F5344CB8AC3E}">
        <p14:creationId xmlns:p14="http://schemas.microsoft.com/office/powerpoint/2010/main" val="1298840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ääotsikko kahdella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938A945E-95D7-AB6E-EAD2-05E885A9A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0" y="1379118"/>
            <a:ext cx="10936800" cy="2088000"/>
          </a:xfrm>
        </p:spPr>
        <p:txBody>
          <a:bodyPr anchor="b">
            <a:normAutofit/>
          </a:bodyPr>
          <a:lstStyle>
            <a:lvl1pPr marL="0" indent="0" algn="ctr">
              <a:tabLst>
                <a:tab pos="5502275" algn="l"/>
              </a:tabLst>
              <a:defRPr sz="66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Pääotsikko, </a:t>
            </a:r>
            <a:br>
              <a:rPr lang="fi-FI"/>
            </a:b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66 pt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76298B80-05A6-62D9-5CC5-B67F9FCBDC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0" y="3720658"/>
            <a:ext cx="10936800" cy="936000"/>
          </a:xfrm>
        </p:spPr>
        <p:txBody>
          <a:bodyPr/>
          <a:lstStyle>
            <a:lvl1pPr marL="0" indent="0" algn="ctr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Alaotsikko, </a:t>
            </a:r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24 pt</a:t>
            </a:r>
          </a:p>
        </p:txBody>
      </p:sp>
    </p:spTree>
    <p:extLst>
      <p:ext uri="{BB962C8B-B14F-4D97-AF65-F5344CB8AC3E}">
        <p14:creationId xmlns:p14="http://schemas.microsoft.com/office/powerpoint/2010/main" val="344438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 kahdella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938A945E-95D7-AB6E-EAD2-05E885A9A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0" y="1379118"/>
            <a:ext cx="10936800" cy="2088000"/>
          </a:xfrm>
        </p:spPr>
        <p:txBody>
          <a:bodyPr anchor="b">
            <a:normAutofit/>
          </a:bodyPr>
          <a:lstStyle>
            <a:lvl1pPr marL="0" indent="0" algn="ctr">
              <a:tabLst>
                <a:tab pos="5502275" algn="l"/>
              </a:tabLst>
              <a:defRPr sz="6600" spc="-150" baseline="0">
                <a:solidFill>
                  <a:schemeClr val="accent3"/>
                </a:solidFill>
              </a:defRPr>
            </a:lvl1pPr>
          </a:lstStyle>
          <a:p>
            <a:r>
              <a:rPr lang="fi-FI"/>
              <a:t>Pääotsikko, </a:t>
            </a:r>
            <a:br>
              <a:rPr lang="fi-FI"/>
            </a:b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66 pt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76298B80-05A6-62D9-5CC5-B67F9FCBDC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0" y="3720658"/>
            <a:ext cx="10936800" cy="936000"/>
          </a:xfrm>
        </p:spPr>
        <p:txBody>
          <a:bodyPr/>
          <a:lstStyle>
            <a:lvl1pPr marL="0" indent="0" algn="ctr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Alaotsikko, </a:t>
            </a:r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24 pt</a:t>
            </a:r>
          </a:p>
        </p:txBody>
      </p:sp>
    </p:spTree>
    <p:extLst>
      <p:ext uri="{BB962C8B-B14F-4D97-AF65-F5344CB8AC3E}">
        <p14:creationId xmlns:p14="http://schemas.microsoft.com/office/powerpoint/2010/main" val="2519458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ääotsikko kahdella logolla j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56216713-36F9-9303-6DD6-A30714DFBA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0" y="1379118"/>
            <a:ext cx="10936800" cy="2088000"/>
          </a:xfrm>
        </p:spPr>
        <p:txBody>
          <a:bodyPr anchor="b">
            <a:normAutofit/>
          </a:bodyPr>
          <a:lstStyle>
            <a:lvl1pPr marL="0" indent="0" algn="ctr">
              <a:tabLst>
                <a:tab pos="5502275" algn="l"/>
              </a:tabLst>
              <a:defRPr sz="6600" spc="-150" baseline="0">
                <a:solidFill>
                  <a:schemeClr val="accent4"/>
                </a:solidFill>
              </a:defRPr>
            </a:lvl1pPr>
          </a:lstStyle>
          <a:p>
            <a:r>
              <a:rPr lang="fi-FI"/>
              <a:t>Pääotsikko, </a:t>
            </a:r>
            <a:br>
              <a:rPr lang="fi-FI"/>
            </a:b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66 pt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11C42234-F6CC-B00B-4265-DD31E76ACE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0" y="3720658"/>
            <a:ext cx="10936800" cy="936000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Alaotsikko, </a:t>
            </a:r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24 pt</a:t>
            </a:r>
          </a:p>
        </p:txBody>
      </p:sp>
    </p:spTree>
    <p:extLst>
      <p:ext uri="{BB962C8B-B14F-4D97-AF65-F5344CB8AC3E}">
        <p14:creationId xmlns:p14="http://schemas.microsoft.com/office/powerpoint/2010/main" val="2585602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22485C5-A290-7E45-4694-7D82976A3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200" y="2040398"/>
            <a:ext cx="10936800" cy="3942000"/>
          </a:xfrm>
        </p:spPr>
        <p:txBody>
          <a:bodyPr/>
          <a:lstStyle/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28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24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5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6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7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12 pt</a:t>
            </a:r>
          </a:p>
          <a:p>
            <a:pPr lvl="8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11 pt</a:t>
            </a:r>
          </a:p>
        </p:txBody>
      </p:sp>
      <p:sp>
        <p:nvSpPr>
          <p:cNvPr id="15" name="Otsikon paikkamerkki 1">
            <a:extLst>
              <a:ext uri="{FF2B5EF4-FFF2-40B4-BE49-F238E27FC236}">
                <a16:creationId xmlns:a16="http://schemas.microsoft.com/office/drawing/2014/main" id="{2545085E-5A05-2CF2-6087-3113208D7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1093548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40 pt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0AC611-9891-B982-A4D9-2BE4856A3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C7D8E52-0B9E-51C3-98B4-332CB1A11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53E8784-E41F-7A51-DE3E-FCF9D5E66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609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sisältö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75D66B-B897-6887-C744-12005BB3CF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15" name="Otsikon paikkamerkki 1">
            <a:extLst>
              <a:ext uri="{FF2B5EF4-FFF2-40B4-BE49-F238E27FC236}">
                <a16:creationId xmlns:a16="http://schemas.microsoft.com/office/drawing/2014/main" id="{2545085E-5A05-2CF2-6087-3113208D7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10936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40 pt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3048EF0E-19EF-79A6-B561-B1EF8FB1AE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9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63E8271C-6B90-B948-9323-1F35B4CC9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0CF5A2-4ED1-37D2-469A-F5D90F74F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876822-F995-3440-E5FC-F2944DE3C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821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+ Otsikko + Teksti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326B73-C39E-64C0-173C-5BD65D889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9200" y="459710"/>
            <a:ext cx="5338800" cy="1325563"/>
          </a:xfrm>
        </p:spPr>
        <p:txBody>
          <a:bodyPr>
            <a:noAutofit/>
          </a:bodyPr>
          <a:lstStyle>
            <a:lvl1pPr>
              <a:defRPr sz="32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32 pt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AA4D64C3-3FCF-9075-77F9-0C49DCB1B0C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1200" y="459710"/>
            <a:ext cx="5338800" cy="5522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taulukko tai graafi tähän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F1DC80A-6A76-3B41-BE35-BA84AD6B2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9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4CF4E2B2-835B-423D-F6FD-2D062BD37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7AD8BA-31B5-DB52-6140-6F5DE48D5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04B7C8-4FF1-2DBD-55BA-B0B2F8CF9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044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sisältö + Multi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AA4D64C3-3FCF-9075-77F9-0C49DCB1B0C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49200" y="459710"/>
            <a:ext cx="5338800" cy="5522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taulukko tai graafi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326B73-C39E-64C0-173C-5BD65D889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5338800" cy="1325563"/>
          </a:xfrm>
        </p:spPr>
        <p:txBody>
          <a:bodyPr>
            <a:noAutofit/>
          </a:bodyPr>
          <a:lstStyle>
            <a:lvl1pPr>
              <a:defRPr sz="32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32 pt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D641B076-A7AF-09EA-7C0B-440284B510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51C95B9A-CFEC-674B-ABF8-E0CAEB14B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C7885C73-E3A0-CAD6-EBCA-E7FB8686B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516829A-8A8E-0233-A438-0B63FCDE5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9875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Otsikko + Teksti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55A9639F-02B1-0B01-4DF8-2CE6B14DF8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1200" y="459710"/>
            <a:ext cx="5338800" cy="5522400"/>
          </a:xfrm>
        </p:spPr>
        <p:txBody>
          <a:bodyPr anchor="ctr"/>
          <a:lstStyle>
            <a:lvl1pPr marL="514350" marR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4576763" algn="l"/>
              </a:tabLst>
              <a:defRPr lang="fi-FI" dirty="0" smtClean="0"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326B73-C39E-64C0-173C-5BD65D889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9200" y="459710"/>
            <a:ext cx="5338800" cy="1325563"/>
          </a:xfrm>
        </p:spPr>
        <p:txBody>
          <a:bodyPr>
            <a:noAutofit/>
          </a:bodyPr>
          <a:lstStyle>
            <a:lvl1pPr>
              <a:defRPr sz="32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32 pt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F1DC80A-6A76-3B41-BE35-BA84AD6B2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9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A5E8BB64-8828-266C-3A03-5E0090FAB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0DBE27DB-59A9-4B15-10F5-611C15F4F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C4470B8-1B6A-4DEA-179F-85A1436DA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7373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sisältö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D4EF9F41-30E6-E404-120A-A7231F8860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49200" y="459710"/>
            <a:ext cx="5338800" cy="5522400"/>
          </a:xfr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fi-FI" dirty="0" smtClean="0"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326B73-C39E-64C0-173C-5BD65D889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5338800" cy="1325563"/>
          </a:xfrm>
        </p:spPr>
        <p:txBody>
          <a:bodyPr>
            <a:noAutofit/>
          </a:bodyPr>
          <a:lstStyle>
            <a:lvl1pPr>
              <a:defRPr sz="32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32 pt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D641B076-A7AF-09EA-7C0B-440284B510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F2ABB461-2AE1-B6F5-F2F1-6C69777DD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2568AD2-C050-41AB-DFAE-DF811D80B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FC111D72-9274-D76D-BE17-9AA6CAC8A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590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Multi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10">
            <a:extLst>
              <a:ext uri="{FF2B5EF4-FFF2-40B4-BE49-F238E27FC236}">
                <a16:creationId xmlns:a16="http://schemas.microsoft.com/office/drawing/2014/main" id="{36BA2076-E374-F3E2-8AB6-B39E08D350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1200" y="2040398"/>
            <a:ext cx="10936800" cy="394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taulukko tai graafi tähän</a:t>
            </a:r>
          </a:p>
        </p:txBody>
      </p:sp>
      <p:sp>
        <p:nvSpPr>
          <p:cNvPr id="15" name="Otsikon paikkamerkki 1">
            <a:extLst>
              <a:ext uri="{FF2B5EF4-FFF2-40B4-BE49-F238E27FC236}">
                <a16:creationId xmlns:a16="http://schemas.microsoft.com/office/drawing/2014/main" id="{2545085E-5A05-2CF2-6087-3113208D7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10936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40 pt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E43CF562-486C-2E5D-EAC8-7B93FB5C1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E8105BC-A52A-A6E6-11D3-30E8B6C33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0222D11-8A02-074C-7707-22F12583C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6057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AFF68038-F802-F6B6-C44C-D69959A8A0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200" y="2040398"/>
            <a:ext cx="10936800" cy="3942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15" name="Otsikon paikkamerkki 1">
            <a:extLst>
              <a:ext uri="{FF2B5EF4-FFF2-40B4-BE49-F238E27FC236}">
                <a16:creationId xmlns:a16="http://schemas.microsoft.com/office/drawing/2014/main" id="{2545085E-5A05-2CF2-6087-3113208D7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10936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40 pt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09841BA3-BD0F-12C5-9C2C-C675D1595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393FB177-6376-92CD-5F48-702779D9E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16F58903-6C89-3AFE-3718-0D453D5DE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72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10">
            <a:extLst>
              <a:ext uri="{FF2B5EF4-FFF2-40B4-BE49-F238E27FC236}">
                <a16:creationId xmlns:a16="http://schemas.microsoft.com/office/drawing/2014/main" id="{1AFF62EA-9EED-BF28-692A-E6C3AF9294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1200" y="459710"/>
            <a:ext cx="10936800" cy="5522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taulukko tai graafi tähän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80809E33-2C0C-36E7-46E5-C6527A83F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76CB8EAE-087B-B7E5-FB50-D9FF8A3C1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D2003BF3-F530-BDF2-9D1F-63A4176C1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14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 kahdella logolla j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56216713-36F9-9303-6DD6-A30714DFBA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0" y="1379118"/>
            <a:ext cx="10936800" cy="2088000"/>
          </a:xfrm>
        </p:spPr>
        <p:txBody>
          <a:bodyPr anchor="b">
            <a:normAutofit/>
          </a:bodyPr>
          <a:lstStyle>
            <a:lvl1pPr marL="0" indent="0" algn="ctr">
              <a:tabLst>
                <a:tab pos="5502275" algn="l"/>
              </a:tabLst>
              <a:defRPr sz="6600" spc="-15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Pääotsikko, </a:t>
            </a:r>
            <a:br>
              <a:rPr lang="fi-FI"/>
            </a:b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66 pt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11C42234-F6CC-B00B-4265-DD31E76ACE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0" y="3720658"/>
            <a:ext cx="10936800" cy="936000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Alaotsikko, </a:t>
            </a:r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24 pt</a:t>
            </a:r>
          </a:p>
        </p:txBody>
      </p:sp>
    </p:spTree>
    <p:extLst>
      <p:ext uri="{BB962C8B-B14F-4D97-AF65-F5344CB8AC3E}">
        <p14:creationId xmlns:p14="http://schemas.microsoft.com/office/powerpoint/2010/main" val="31935655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8">
            <a:extLst>
              <a:ext uri="{FF2B5EF4-FFF2-40B4-BE49-F238E27FC236}">
                <a16:creationId xmlns:a16="http://schemas.microsoft.com/office/drawing/2014/main" id="{55956420-BB56-34DF-43C1-5A59DEEACB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200" y="459710"/>
            <a:ext cx="10936800" cy="55224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FD279CF8-925B-E3C6-CD49-AA25C3530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3F2BB39-0C2C-95E0-10DE-7C60FD18B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DA22FB09-BA14-3FF5-1D7E-588334837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822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3FFE4-2D8F-EFC6-3B35-FF692D0FC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10936800" cy="5522400"/>
          </a:xfrm>
        </p:spPr>
        <p:txBody>
          <a:bodyPr anchor="ctr">
            <a:normAutofit/>
          </a:bodyPr>
          <a:lstStyle>
            <a:lvl1pPr algn="l">
              <a:defRPr sz="54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Nosto,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54 pt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975EA1AB-5453-0406-221C-D5F190B14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680B531-B88A-0C6F-881B-D274C91DB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E8AD9B5-8FFB-5A17-0E81-44ADC7AB6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125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7F7B006B-D859-0DF7-5869-3E8CCC2A4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09"/>
            <a:ext cx="5338800" cy="5522400"/>
          </a:xfrm>
        </p:spPr>
        <p:txBody>
          <a:bodyPr anchor="ctr">
            <a:noAutofit/>
          </a:bodyPr>
          <a:lstStyle>
            <a:lvl1pPr>
              <a:defRPr sz="36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Nosto,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40 pt</a:t>
            </a:r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FCBFA278-A057-8F8D-E097-5C8087DFB2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49200" y="459710"/>
            <a:ext cx="5338800" cy="5522400"/>
          </a:xfr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fi-FI" dirty="0" smtClean="0"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3E77802B-4BD6-BFF5-030D-1178991FE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2ABACECF-7356-E8CF-F808-85489C096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004A30F-4331-F385-1983-E745563D1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314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Otsikko + Multi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10">
            <a:extLst>
              <a:ext uri="{FF2B5EF4-FFF2-40B4-BE49-F238E27FC236}">
                <a16:creationId xmlns:a16="http://schemas.microsoft.com/office/drawing/2014/main" id="{36BA2076-E374-F3E2-8AB6-B39E08D350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1200" y="2040398"/>
            <a:ext cx="10936800" cy="394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taulukko tai graafi tähän</a:t>
            </a:r>
          </a:p>
        </p:txBody>
      </p:sp>
      <p:sp>
        <p:nvSpPr>
          <p:cNvPr id="15" name="Otsikon paikkamerkki 1">
            <a:extLst>
              <a:ext uri="{FF2B5EF4-FFF2-40B4-BE49-F238E27FC236}">
                <a16:creationId xmlns:a16="http://schemas.microsoft.com/office/drawing/2014/main" id="{2545085E-5A05-2CF2-6087-3113208D7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10936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40 pt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F237A7E9-51E3-8910-FAF0-E5827D6E0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5EC6D68-E90E-9662-6DCB-F39386658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38050AB-C2F9-0790-AFD6-6B5978B31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4675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Multi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10">
            <a:extLst>
              <a:ext uri="{FF2B5EF4-FFF2-40B4-BE49-F238E27FC236}">
                <a16:creationId xmlns:a16="http://schemas.microsoft.com/office/drawing/2014/main" id="{1AFF62EA-9EED-BF28-692A-E6C3AF9294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1200" y="459710"/>
            <a:ext cx="10936800" cy="5522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taulukko tai graafi tähän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36795A54-7D9F-397F-A29A-5F9C1A7E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7FF5AFB2-BEDB-332C-9512-0A1090773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5DD85F5E-635E-3FE4-D5E4-243A35816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2582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uva + Otsikko + Teksti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55A9639F-02B1-0B01-4DF8-2CE6B14DF8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1200" y="459710"/>
            <a:ext cx="5338800" cy="5522400"/>
          </a:xfrm>
        </p:spPr>
        <p:txBody>
          <a:bodyPr anchor="ctr"/>
          <a:lstStyle>
            <a:lvl1pPr marL="514350" marR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4576763" algn="l"/>
              </a:tabLst>
              <a:defRPr lang="fi-FI" dirty="0" smtClean="0"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326B73-C39E-64C0-173C-5BD65D889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9200" y="459710"/>
            <a:ext cx="5338800" cy="1325563"/>
          </a:xfrm>
        </p:spPr>
        <p:txBody>
          <a:bodyPr>
            <a:noAutofit/>
          </a:bodyPr>
          <a:lstStyle>
            <a:lvl1pPr>
              <a:defRPr sz="32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32 pt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F1DC80A-6A76-3B41-BE35-BA84AD6B2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9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F8AA5CF-D2F8-D483-FBC5-4D9E05D2C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72956A1-695A-8097-A164-B0C37CBCA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28BA761-D81E-E99B-9190-98BD2ACA2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5674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Otsikko + Tekstisisältö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D4EF9F41-30E6-E404-120A-A7231F8860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49200" y="459710"/>
            <a:ext cx="5338800" cy="5522400"/>
          </a:xfr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fi-FI" dirty="0" smtClean="0"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326B73-C39E-64C0-173C-5BD65D889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5338800" cy="1325563"/>
          </a:xfrm>
        </p:spPr>
        <p:txBody>
          <a:bodyPr>
            <a:noAutofit/>
          </a:bodyPr>
          <a:lstStyle>
            <a:lvl1pPr>
              <a:defRPr sz="32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32 pt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D641B076-A7AF-09EA-7C0B-440284B510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F0D7189B-DFE1-FF0B-60C9-B589171B5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C9C383C-C06E-E235-1560-C1AFD6147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0EDD682D-8EE7-3A1D-A8F0-B18397163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0225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Otsikko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AFF68038-F802-F6B6-C44C-D69959A8A0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200" y="2040398"/>
            <a:ext cx="10936800" cy="3942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15" name="Otsikon paikkamerkki 1">
            <a:extLst>
              <a:ext uri="{FF2B5EF4-FFF2-40B4-BE49-F238E27FC236}">
                <a16:creationId xmlns:a16="http://schemas.microsoft.com/office/drawing/2014/main" id="{2545085E-5A05-2CF2-6087-3113208D7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10936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40 pt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D8D4955F-F5CF-7C33-BDC2-CC0D1FF28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059A3F09-57A9-537F-1829-5CB94E8E5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E9204F9-7FBF-2094-3618-3C7800374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816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8">
            <a:extLst>
              <a:ext uri="{FF2B5EF4-FFF2-40B4-BE49-F238E27FC236}">
                <a16:creationId xmlns:a16="http://schemas.microsoft.com/office/drawing/2014/main" id="{55956420-BB56-34DF-43C1-5A59DEEACB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200" y="459710"/>
            <a:ext cx="10936800" cy="55224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68FDC5CE-C10B-A8E3-5987-BACF62609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9C819AD-3A4D-381C-47C4-628E642AB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C0EB5B0A-0F6F-215A-C99E-1881A09BB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1205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7A0DF5F1-0E89-1FE8-AAED-78134EEE8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2474976"/>
            <a:ext cx="10936800" cy="2466192"/>
          </a:xfrm>
        </p:spPr>
        <p:txBody>
          <a:bodyPr anchor="ctr">
            <a:normAutofit/>
          </a:bodyPr>
          <a:lstStyle>
            <a:lvl1pPr algn="l">
              <a:defRPr sz="54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Väliotsikko,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54 pt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33ED19F7-6E3E-9E6B-7D0F-1A0B748F7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FD030E1B-CE15-912C-D495-DF2820652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A331C75-E13C-F49C-5AEB-35503F0DA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90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22485C5-A290-7E45-4694-7D82976A3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200" y="2040398"/>
            <a:ext cx="10936800" cy="3942000"/>
          </a:xfrm>
        </p:spPr>
        <p:txBody>
          <a:bodyPr/>
          <a:lstStyle/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28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24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5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6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7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12 pt</a:t>
            </a:r>
          </a:p>
          <a:p>
            <a:pPr lvl="8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11 pt</a:t>
            </a:r>
          </a:p>
        </p:txBody>
      </p:sp>
      <p:sp>
        <p:nvSpPr>
          <p:cNvPr id="15" name="Otsikon paikkamerkki 1">
            <a:extLst>
              <a:ext uri="{FF2B5EF4-FFF2-40B4-BE49-F238E27FC236}">
                <a16:creationId xmlns:a16="http://schemas.microsoft.com/office/drawing/2014/main" id="{2545085E-5A05-2CF2-6087-3113208D7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1093548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40 pt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24E5E6E4-A23C-D142-B8D5-339A6469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A223C16-EBFD-45FE-FE80-7401B4956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21C3B76F-1AE9-F185-2D4F-EECB69A16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2999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itukse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7A0DF5F1-0E89-1FE8-AAED-78134EEE8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1470991"/>
            <a:ext cx="6757983" cy="3470177"/>
          </a:xfrm>
        </p:spPr>
        <p:txBody>
          <a:bodyPr anchor="ctr">
            <a:normAutofit/>
          </a:bodyPr>
          <a:lstStyle>
            <a:lvl1pPr algn="l">
              <a:defRPr sz="54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Väliotsikko,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54 pt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EF35C909-CF65-3DA8-F726-78658E6D6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BA7A6CD5-DFF7-FE48-18AB-58BADFE1E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4493DDF-C239-6059-6F0B-59A8683FB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5694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46CF2581-7B17-E07A-DBDB-26D3E5B863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0" y="1379118"/>
            <a:ext cx="10936800" cy="2088000"/>
          </a:xfrm>
        </p:spPr>
        <p:txBody>
          <a:bodyPr anchor="b">
            <a:normAutofit/>
          </a:bodyPr>
          <a:lstStyle>
            <a:lvl1pPr marL="0" indent="0" algn="ctr">
              <a:tabLst>
                <a:tab pos="5502275" algn="l"/>
              </a:tabLst>
              <a:defRPr sz="8000" spc="-150" baseline="0">
                <a:solidFill>
                  <a:schemeClr val="accent2"/>
                </a:solidFill>
              </a:defRPr>
            </a:lvl1pPr>
          </a:lstStyle>
          <a:p>
            <a:r>
              <a:rPr lang="fi-FI"/>
              <a:t>Kiitos tähän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8310F83-172C-618C-6CCC-615E3ADE35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0" y="3720658"/>
            <a:ext cx="10936800" cy="936000"/>
          </a:xfrm>
        </p:spPr>
        <p:txBody>
          <a:bodyPr/>
          <a:lstStyle>
            <a:lvl1pPr marL="0" indent="0" algn="ctr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Alaotsikko, </a:t>
            </a:r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24 pt</a:t>
            </a:r>
          </a:p>
        </p:txBody>
      </p:sp>
    </p:spTree>
    <p:extLst>
      <p:ext uri="{BB962C8B-B14F-4D97-AF65-F5344CB8AC3E}">
        <p14:creationId xmlns:p14="http://schemas.microsoft.com/office/powerpoint/2010/main" val="1203933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kahdella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609C3DB-452B-8520-97C7-CA0A862BBE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0" y="1379118"/>
            <a:ext cx="10936800" cy="2088000"/>
          </a:xfrm>
        </p:spPr>
        <p:txBody>
          <a:bodyPr anchor="b">
            <a:normAutofit/>
          </a:bodyPr>
          <a:lstStyle>
            <a:lvl1pPr marL="0" indent="0" algn="ctr">
              <a:tabLst>
                <a:tab pos="5502275" algn="l"/>
              </a:tabLst>
              <a:defRPr sz="8000" spc="-150" baseline="0">
                <a:solidFill>
                  <a:schemeClr val="accent2"/>
                </a:solidFill>
              </a:defRPr>
            </a:lvl1pPr>
          </a:lstStyle>
          <a:p>
            <a:r>
              <a:rPr lang="fi-FI"/>
              <a:t>Kiitos tähän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647DEB20-C8A8-5332-A890-42D77C129C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0" y="3720658"/>
            <a:ext cx="10936800" cy="936000"/>
          </a:xfrm>
        </p:spPr>
        <p:txBody>
          <a:bodyPr/>
          <a:lstStyle>
            <a:lvl1pPr marL="0" indent="0" algn="ctr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Alaotsikko, </a:t>
            </a:r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24 pt</a:t>
            </a:r>
          </a:p>
        </p:txBody>
      </p:sp>
    </p:spTree>
    <p:extLst>
      <p:ext uri="{BB962C8B-B14F-4D97-AF65-F5344CB8AC3E}">
        <p14:creationId xmlns:p14="http://schemas.microsoft.com/office/powerpoint/2010/main" val="151051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sisältö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75D66B-B897-6887-C744-12005BB3CF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15" name="Otsikon paikkamerkki 1">
            <a:extLst>
              <a:ext uri="{FF2B5EF4-FFF2-40B4-BE49-F238E27FC236}">
                <a16:creationId xmlns:a16="http://schemas.microsoft.com/office/drawing/2014/main" id="{2545085E-5A05-2CF2-6087-3113208D7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10936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40 pt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3048EF0E-19EF-79A6-B561-B1EF8FB1AE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9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AC74B52F-FE6A-F428-BE25-EE8598EA6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A7752E-1D2C-240D-38AA-8EA348C50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09C41E-CFAA-EF60-C021-0487983BE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08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+ Otsikko + Teksti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326B73-C39E-64C0-173C-5BD65D889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9200" y="459710"/>
            <a:ext cx="5338800" cy="1325563"/>
          </a:xfrm>
        </p:spPr>
        <p:txBody>
          <a:bodyPr>
            <a:noAutofit/>
          </a:bodyPr>
          <a:lstStyle>
            <a:lvl1pPr>
              <a:defRPr sz="3200" spc="-150" baseline="0">
                <a:solidFill>
                  <a:schemeClr val="accent3"/>
                </a:solidFill>
              </a:defRPr>
            </a:lvl1pPr>
          </a:lstStyle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32 pt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AA4D64C3-3FCF-9075-77F9-0C49DCB1B0C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1200" y="459710"/>
            <a:ext cx="5338800" cy="5522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taulukko tai graafi tähän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F1DC80A-6A76-3B41-BE35-BA84AD6B2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9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85652A51-C6FB-65D6-EFD2-9340B442F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B2375-8AEE-D308-EEE4-359D86518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0B7E73-FD70-9401-A80D-440784AD9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00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sisältö + Multi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AA4D64C3-3FCF-9075-77F9-0C49DCB1B0C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49200" y="459710"/>
            <a:ext cx="5338800" cy="5522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taulukko tai graafi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326B73-C39E-64C0-173C-5BD65D889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00" y="459710"/>
            <a:ext cx="5338800" cy="1325563"/>
          </a:xfrm>
        </p:spPr>
        <p:txBody>
          <a:bodyPr>
            <a:noAutofit/>
          </a:bodyPr>
          <a:lstStyle>
            <a:lvl1pPr>
              <a:defRPr sz="3200" spc="-150" baseline="0">
                <a:solidFill>
                  <a:schemeClr val="accent3"/>
                </a:solidFill>
              </a:defRPr>
            </a:lvl1pPr>
          </a:lstStyle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32 pt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D641B076-A7AF-09EA-7C0B-440284B510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DFFB02B2-18B7-CD07-F455-6DECC4362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46E595D2-3150-4079-130C-75A58A71F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D413F29-62FC-B902-7896-E29F3E9D9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31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Otsikko + Teksti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55A9639F-02B1-0B01-4DF8-2CE6B14DF8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1200" y="459710"/>
            <a:ext cx="5338800" cy="5522400"/>
          </a:xfrm>
        </p:spPr>
        <p:txBody>
          <a:bodyPr anchor="ctr"/>
          <a:lstStyle>
            <a:lvl1pPr marL="514350" marR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4576763" algn="l"/>
              </a:tabLst>
              <a:defRPr lang="fi-FI" dirty="0" smtClean="0"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326B73-C39E-64C0-173C-5BD65D889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9200" y="459710"/>
            <a:ext cx="5338800" cy="1325563"/>
          </a:xfrm>
        </p:spPr>
        <p:txBody>
          <a:bodyPr>
            <a:noAutofit/>
          </a:bodyPr>
          <a:lstStyle>
            <a:lvl1pPr>
              <a:defRPr sz="3200" spc="-150" baseline="0">
                <a:solidFill>
                  <a:schemeClr val="accent3"/>
                </a:solidFill>
              </a:defRPr>
            </a:lvl1pPr>
          </a:lstStyle>
          <a:p>
            <a:r>
              <a:rPr lang="fi-FI"/>
              <a:t>Otsikko, </a:t>
            </a:r>
            <a:r>
              <a:rPr lang="fi-FI" err="1"/>
              <a:t>Space</a:t>
            </a:r>
            <a:r>
              <a:rPr lang="fi-FI"/>
              <a:t> Mono </a:t>
            </a:r>
            <a:r>
              <a:rPr lang="fi-FI" err="1"/>
              <a:t>Bold</a:t>
            </a:r>
            <a:r>
              <a:rPr lang="fi-FI"/>
              <a:t> 32 pt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F1DC80A-6A76-3B41-BE35-BA84AD6B2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9200" y="2040398"/>
            <a:ext cx="5338800" cy="394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 pt</a:t>
            </a:r>
          </a:p>
          <a:p>
            <a:pPr lvl="1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18 pt</a:t>
            </a:r>
          </a:p>
          <a:p>
            <a:pPr lvl="2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16 pt</a:t>
            </a:r>
          </a:p>
          <a:p>
            <a:pPr lvl="3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  <a:p>
            <a:pPr lvl="4"/>
            <a:r>
              <a:rPr lang="fi-FI" err="1"/>
              <a:t>Poppins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14 pt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DFF33D9C-B47B-EA6D-0B0A-62D15EDBE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5D05A033-68A9-B3FA-0CD7-2F94B24CE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022F252-51E8-7DE8-9B87-1AE72551F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774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AFC9EF-2FFE-FCDA-4D6E-CF9F1C81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00" y="459710"/>
            <a:ext cx="10936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6DCDC9-B4F2-944E-89A3-0AE3939D0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200" y="2040398"/>
            <a:ext cx="10936800" cy="3941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Kuudes taso</a:t>
            </a:r>
          </a:p>
          <a:p>
            <a:pPr lvl="6"/>
            <a:r>
              <a:rPr lang="fi-FI"/>
              <a:t>Seitsemäs taso</a:t>
            </a:r>
          </a:p>
          <a:p>
            <a:pPr lvl="7"/>
            <a:r>
              <a:rPr lang="fi-FI"/>
              <a:t>Kahdeksas taso</a:t>
            </a:r>
          </a:p>
          <a:p>
            <a:pPr lvl="8"/>
            <a:r>
              <a:rPr lang="fi-FI"/>
              <a:t>Yhdeksäs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5D09443-BCEB-2800-30DB-A2FE7FFAF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113F9B06-D0FD-7E0C-F935-4C1478FEA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8A81AFE9-87FF-2DAA-88CB-B8CC054DC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98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723" r:id="rId23"/>
    <p:sldLayoutId id="2147483791" r:id="rId24"/>
    <p:sldLayoutId id="2147483792" r:id="rId25"/>
    <p:sldLayoutId id="2147483793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-150">
          <a:solidFill>
            <a:schemeClr val="accent3"/>
          </a:solidFill>
          <a:latin typeface="Space Mono" panose="02000509040000020004" pitchFamily="49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AFC9EF-2FFE-FCDA-4D6E-CF9F1C81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00" y="459710"/>
            <a:ext cx="10936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6DCDC9-B4F2-944E-89A3-0AE3939D0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200" y="2040398"/>
            <a:ext cx="10936800" cy="3941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Kuudes taso</a:t>
            </a:r>
          </a:p>
          <a:p>
            <a:pPr lvl="6"/>
            <a:r>
              <a:rPr lang="fi-FI"/>
              <a:t>Seitsemäs taso</a:t>
            </a:r>
          </a:p>
          <a:p>
            <a:pPr lvl="7"/>
            <a:r>
              <a:rPr lang="fi-FI"/>
              <a:t>Kahdeksas taso</a:t>
            </a:r>
          </a:p>
          <a:p>
            <a:pPr lvl="8"/>
            <a:r>
              <a:rPr lang="fi-FI"/>
              <a:t>Yhdeksäs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CACE704-C8C5-E7DE-FF9C-34B1ED648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200" y="6217129"/>
            <a:ext cx="90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188BCE9-E2C0-7EB0-5F28-0A41D6839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362" y="6217129"/>
            <a:ext cx="8946477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DB136926-2034-C4C3-B3EC-BC86D00DB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217129"/>
            <a:ext cx="720000" cy="24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E16243E-C72C-B74F-A3A8-61923CF696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171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759" r:id="rId23"/>
    <p:sldLayoutId id="2147483798" r:id="rId24"/>
    <p:sldLayoutId id="2147483799" r:id="rId25"/>
    <p:sldLayoutId id="2147483800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-150">
          <a:solidFill>
            <a:schemeClr val="tx2"/>
          </a:solidFill>
          <a:latin typeface="Space Mono" panose="02000509040000020004" pitchFamily="49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0FC0D-19EC-9845-4013-A359CCD3EF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latin typeface="Space Mono"/>
              </a:rPr>
              <a:t>Taloushallinnon AI-roadmap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3F2D288-B2FC-E4A7-6C0E-8E367EFC0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/>
              <a:t>AI-valmennus — tekoäly taloushallinnossa | 2025</a:t>
            </a:r>
          </a:p>
        </p:txBody>
      </p:sp>
    </p:spTree>
    <p:extLst>
      <p:ext uri="{BB962C8B-B14F-4D97-AF65-F5344CB8AC3E}">
        <p14:creationId xmlns:p14="http://schemas.microsoft.com/office/powerpoint/2010/main" val="293746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5CC80-C295-7484-B1E1-C789BB867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8F82B9-5499-F715-8A87-BC295C48E0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Poppins"/>
                <a:cs typeface="Poppins"/>
              </a:rPr>
              <a:t>🔍 Poikkeamien tunnistaminen</a:t>
            </a:r>
            <a:endParaRPr lang="fi-FI" sz="2400" dirty="0"/>
          </a:p>
          <a:p>
            <a:endParaRPr lang="fi-FI" sz="2000" dirty="0"/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/>
              <a:t>👩‍💻 Asiakaspalvelun ja neuvonnan tukeminen</a:t>
            </a:r>
          </a:p>
          <a:p>
            <a:endParaRPr lang="fi-FI" sz="20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93039-C7A1-478E-347C-360B81F8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pace Mono"/>
              </a:rPr>
              <a:t>3. Käyttökohteiden tunnistaminen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A63132-61ED-CCFD-0CB8-8859FCCBAD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800F13-C650-BF83-9588-4F98D947E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D4EAFE-725C-FB0C-0D76-0CB59394C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545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56037-9AFC-B89D-7BAB-E9E0C264A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FE7BC1F-8747-EEA0-E4FC-47D90142D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Poppins"/>
                <a:cs typeface="Poppins"/>
              </a:rPr>
              <a:t>✋ Manuaalisten prosessien virtaviivaistaminen</a:t>
            </a:r>
            <a:endParaRPr lang="en-US" sz="2400" dirty="0">
              <a:latin typeface="Poppins"/>
              <a:cs typeface="Poppins"/>
            </a:endParaRPr>
          </a:p>
          <a:p>
            <a:endParaRPr lang="fi-FI" sz="2000" dirty="0">
              <a:latin typeface="Poppins"/>
              <a:cs typeface="Poppins"/>
            </a:endParaRPr>
          </a:p>
          <a:p>
            <a:pPr marL="0" indent="0">
              <a:buNone/>
            </a:pPr>
            <a:endParaRPr lang="fi-FI" sz="2400" dirty="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fi-FI" sz="2400" dirty="0">
                <a:latin typeface="Poppins"/>
                <a:cs typeface="Poppins"/>
              </a:rPr>
              <a:t>❓Jotain ihan muuta!</a:t>
            </a:r>
            <a:endParaRPr lang="fi-FI" sz="2400" dirty="0"/>
          </a:p>
          <a:p>
            <a:endParaRPr lang="fi-FI" sz="2000" dirty="0"/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CB76342-B3BF-2628-8A61-64F1CB0D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pace Mono"/>
              </a:rPr>
              <a:t>3. Käyttökohteiden tunnistaminen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44F8E6-BB0E-F466-6C73-C837D247C6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FB537F-3FB9-A7E4-7250-5040F2864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D0397C-9706-B56C-A4EB-80092BC66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79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836F3-F99E-7F76-582E-598AB550E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54EFDBB-CDF5-A1AA-B707-8BE01A429B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endParaRPr lang="fi-FI" dirty="0">
              <a:latin typeface="Poppins"/>
              <a:cs typeface="Poppins"/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384F18B-D03F-7958-BBE4-2A128644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pace Mono"/>
              </a:rPr>
              <a:t>Harjoitus 1 – Reflektointi päivän 1 jälkeen</a:t>
            </a:r>
            <a:br>
              <a:rPr lang="fi-FI" dirty="0">
                <a:latin typeface="Space Mono"/>
              </a:rPr>
            </a:br>
            <a:r>
              <a:rPr lang="fi-FI" dirty="0">
                <a:latin typeface="Space Mono"/>
              </a:rPr>
              <a:t>4. Käyttökohteiden reflektointi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3937A5-DB79-911D-14C1-C62DBBAC4F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36038E-5AFD-E4D4-2023-E8690E23B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5FF8DE-A0AE-C793-3F06-FC45EA1A4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9653F7F-8D63-FCED-AB7B-7244C821F6C7}"/>
              </a:ext>
            </a:extLst>
          </p:cNvPr>
          <p:cNvSpPr txBox="1"/>
          <p:nvPr/>
        </p:nvSpPr>
        <p:spPr>
          <a:xfrm>
            <a:off x="449179" y="2037347"/>
            <a:ext cx="1021882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i-FI" sz="2400" dirty="0">
                <a:latin typeface="Poppins"/>
              </a:rPr>
              <a:t>Kuultuasi ensimmäisen päivän viimeisen osuuden tekoälyn käyttökohteiden tunnistamisesta, palaa harjoituksessa 1 (</a:t>
            </a:r>
            <a:r>
              <a:rPr lang="fi-FI" sz="2400" dirty="0" err="1">
                <a:latin typeface="Poppins"/>
              </a:rPr>
              <a:t>roadmap</a:t>
            </a:r>
            <a:r>
              <a:rPr lang="fi-FI" sz="2400" dirty="0">
                <a:latin typeface="Poppins"/>
              </a:rPr>
              <a:t> kohta 3.) listaamiisi asioihin ja </a:t>
            </a:r>
          </a:p>
          <a:p>
            <a:pPr marL="914400" lvl="1" indent="-457200">
              <a:buFont typeface="Arial"/>
              <a:buChar char="•"/>
            </a:pPr>
            <a:r>
              <a:rPr lang="fi-FI" sz="2400" dirty="0">
                <a:latin typeface="Poppins"/>
              </a:rPr>
              <a:t>arvioi niiden toteutettavuutta</a:t>
            </a:r>
          </a:p>
          <a:p>
            <a:pPr marL="914400" lvl="1" indent="-457200">
              <a:buFont typeface="Arial"/>
              <a:buChar char="•"/>
            </a:pPr>
            <a:r>
              <a:rPr lang="fi-FI" sz="2400" dirty="0">
                <a:latin typeface="Poppins"/>
              </a:rPr>
              <a:t>niiden tuottamaa arvoa</a:t>
            </a:r>
          </a:p>
          <a:p>
            <a:pPr marL="914400" lvl="1" indent="-457200">
              <a:buFont typeface="Arial"/>
              <a:buChar char="•"/>
            </a:pPr>
            <a:endParaRPr lang="fi-FI" sz="2400" dirty="0">
              <a:latin typeface="Poppins"/>
            </a:endParaRPr>
          </a:p>
          <a:p>
            <a:pPr marL="457200" indent="-457200">
              <a:buFont typeface="Arial"/>
              <a:buChar char="•"/>
            </a:pPr>
            <a:r>
              <a:rPr lang="fi-FI" sz="2400" dirty="0">
                <a:latin typeface="Poppins"/>
              </a:rPr>
              <a:t>Mistä listaamistasi asioista kannattaisi lähteä liikkeelle?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08122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7E58440-6469-7ACD-FD18-EA3C86502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3214568-F6A1-BD44-38C9-59081F15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Space Mono"/>
              </a:rPr>
              <a:t>Harjoitus 2 (tehdään yhdessä päivän 2 aikana)</a:t>
            </a:r>
            <a:br>
              <a:rPr lang="fi-FI" dirty="0">
                <a:latin typeface="Space Mono"/>
              </a:rPr>
            </a:br>
            <a:r>
              <a:rPr lang="fi-FI" dirty="0">
                <a:latin typeface="Space Mono"/>
              </a:rPr>
              <a:t>5. Suunnittele oma AI-agentti/assistentti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18C746-2E06-DBEF-75E5-2ED12716C0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9E9F93-7316-F260-73D5-20118CE66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27DEFE-BB65-BB25-DA60-1E335F595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9452B7F-4C7C-03F3-E3B7-614DFE934904}"/>
              </a:ext>
            </a:extLst>
          </p:cNvPr>
          <p:cNvSpPr txBox="1"/>
          <p:nvPr/>
        </p:nvSpPr>
        <p:spPr>
          <a:xfrm>
            <a:off x="449179" y="2037347"/>
            <a:ext cx="1041934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i-FI" sz="2400" dirty="0">
                <a:latin typeface="Poppins"/>
              </a:rPr>
              <a:t>Suunnittele oma AI-agentti/assistentti – miten se voisi auttaa omassa organisaatiossasi?</a:t>
            </a:r>
          </a:p>
          <a:p>
            <a:pPr marL="457200" indent="-457200">
              <a:buFont typeface="Arial"/>
              <a:buChar char="•"/>
            </a:pPr>
            <a:r>
              <a:rPr lang="fi-FI" sz="2400" dirty="0">
                <a:latin typeface="Poppins"/>
                <a:cs typeface="Poppins"/>
              </a:rPr>
              <a:t>Voit käyttää harjoituksessa jotain yleistä AI-sovellusta (joko ilmaisversiota tai maksullista, omassa ympäristössä toimivaa sovellusta)</a:t>
            </a:r>
          </a:p>
          <a:p>
            <a:pPr marL="457200" indent="-457200">
              <a:buFont typeface="Arial"/>
              <a:buChar char="•"/>
            </a:pPr>
            <a:r>
              <a:rPr lang="fi-FI" sz="2400" dirty="0">
                <a:latin typeface="Poppins"/>
                <a:cs typeface="Poppins"/>
              </a:rPr>
              <a:t>Harjoitus tehdään yhdessä. Saat tarkempaa ohjeistusta valmennuspäivän aikana.</a:t>
            </a:r>
          </a:p>
          <a:p>
            <a:pPr marL="457200" indent="-457200">
              <a:buFont typeface="Arial"/>
              <a:buChar char="•"/>
            </a:pPr>
            <a:r>
              <a:rPr lang="fi-FI" sz="2400" dirty="0">
                <a:latin typeface="Poppins"/>
                <a:cs typeface="Poppins"/>
              </a:rPr>
              <a:t>Tee muistiinpanoja, kirjaa ideoita ja ajatuksia ylös.</a:t>
            </a:r>
          </a:p>
        </p:txBody>
      </p:sp>
    </p:spTree>
    <p:extLst>
      <p:ext uri="{BB962C8B-B14F-4D97-AF65-F5344CB8AC3E}">
        <p14:creationId xmlns:p14="http://schemas.microsoft.com/office/powerpoint/2010/main" val="166852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0A67F-730B-F4BC-0C4B-82F34C0AE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3A25CAC-EDF2-383D-4AF1-85DA7EEFF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fi-FI" sz="2400" dirty="0"/>
              <a:t>Millaisia työkaluja, alustoja tai kumppaneita tarvitaan? </a:t>
            </a:r>
          </a:p>
          <a:p>
            <a:pPr fontAlgn="base"/>
            <a:r>
              <a:rPr lang="fi-FI" sz="2400" dirty="0"/>
              <a:t>Integraatiot nykyisiin järjestelmiin </a:t>
            </a:r>
          </a:p>
          <a:p>
            <a:pPr fontAlgn="base"/>
            <a:r>
              <a:rPr lang="fi-FI" sz="2400" dirty="0"/>
              <a:t>Datan hallinta, laatu ja tietoturva </a:t>
            </a:r>
          </a:p>
          <a:p>
            <a:r>
              <a:rPr lang="fi-FI" sz="2400" dirty="0">
                <a:latin typeface="Poppins"/>
                <a:cs typeface="Poppins"/>
              </a:rPr>
              <a:t>Kuinka varmistetaan valitun teknologian ja ratkaisun toimivuus sekä hyödyllisyys?</a:t>
            </a:r>
          </a:p>
          <a:p>
            <a:pPr marL="0" indent="0">
              <a:buNone/>
            </a:pPr>
            <a:endParaRPr lang="fi-FI" sz="2400" dirty="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fi-FI" sz="2400" dirty="0">
                <a:latin typeface="Poppins"/>
                <a:cs typeface="Poppins"/>
              </a:rPr>
              <a:t>Voit miettiä näitä joko pelkästään AI-agentin osalta tai jonkun valitsemasi </a:t>
            </a:r>
            <a:r>
              <a:rPr lang="fi-FI" sz="2400" dirty="0" err="1">
                <a:latin typeface="Poppins"/>
                <a:cs typeface="Poppins"/>
              </a:rPr>
              <a:t>AI:n</a:t>
            </a:r>
            <a:r>
              <a:rPr lang="fi-FI" sz="2400" dirty="0">
                <a:latin typeface="Poppins"/>
                <a:cs typeface="Poppins"/>
              </a:rPr>
              <a:t> hyödyntämisen esimerkin osalta.</a:t>
            </a: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3ACEE38-5D7E-E9F8-743F-1BB591B9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pace Mono"/>
              </a:rPr>
              <a:t>Harjoitus 2 (päivän 2 jälkeen)</a:t>
            </a:r>
            <a:br>
              <a:rPr lang="fi-FI" dirty="0">
                <a:latin typeface="Space Mono"/>
              </a:rPr>
            </a:br>
            <a:r>
              <a:rPr lang="fi-FI" dirty="0">
                <a:latin typeface="Space Mono"/>
              </a:rPr>
              <a:t>6. Teknologia ja datainfrastruktuuri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9F94AA-53BF-729E-E65B-48EBC64016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5A9750-1ABB-7AF7-D0B1-E8B8E6515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FC5A95-4309-687D-8921-9758B8593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7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B9B698C-DE5F-A654-24D8-87C099C3B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/>
            <a:r>
              <a:rPr lang="fi-FI" sz="2400" dirty="0"/>
              <a:t>Koulutustarpeet ja osaamisen jatkuva kehittäminen</a:t>
            </a:r>
          </a:p>
          <a:p>
            <a:pPr lvl="1" fontAlgn="base"/>
            <a:r>
              <a:rPr lang="fi-FI" sz="2000" dirty="0"/>
              <a:t>AI-perusteet, työkalujen käyttö, dataosaaminen, tietoturva </a:t>
            </a:r>
          </a:p>
          <a:p>
            <a:pPr fontAlgn="base"/>
            <a:r>
              <a:rPr lang="fi-FI" sz="2400" dirty="0"/>
              <a:t>Muutosjohtaminen</a:t>
            </a:r>
          </a:p>
          <a:p>
            <a:pPr lvl="1" fontAlgn="base"/>
            <a:r>
              <a:rPr lang="fi-FI" sz="2000" dirty="0"/>
              <a:t>Miten otetaan ihmiset mukaan ja vähennetään muutosvastarintaa? </a:t>
            </a:r>
          </a:p>
          <a:p>
            <a:pPr fontAlgn="base"/>
            <a:r>
              <a:rPr lang="fi-FI" sz="2400" dirty="0"/>
              <a:t>Roolit ja vastuut AI-projekteissa </a:t>
            </a:r>
          </a:p>
          <a:p>
            <a:pPr lvl="1" fontAlgn="base"/>
            <a:r>
              <a:rPr lang="fi-FI" sz="2000" dirty="0"/>
              <a:t>Millaista osaamista tarvitaan, kuinka vastuut jakaantuvat?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5A8B7B-712E-4B73-1E90-70B558FB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pace Mono"/>
              </a:rPr>
              <a:t>Tehtävä 3 (päivän 3 aikana)</a:t>
            </a:r>
            <a:br>
              <a:rPr lang="fi-FI" dirty="0">
                <a:latin typeface="Space Mono"/>
              </a:rPr>
            </a:br>
            <a:r>
              <a:rPr lang="fi-FI" dirty="0">
                <a:latin typeface="Space Mono"/>
              </a:rPr>
              <a:t>7. Osaaminen ja kulttuuri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05AEC6-B6C5-C2E4-C365-C096BCDBFB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458671-050A-C7E7-6961-F50AB1F1F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624034-14C0-C655-C6D4-911E50111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440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FDC0004-83EB-04AD-8E08-E39619630B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fi-FI" sz="2400" dirty="0"/>
              <a:t>Tietosuoja ja luottamuksellisuus</a:t>
            </a:r>
          </a:p>
          <a:p>
            <a:pPr lvl="1" fontAlgn="base"/>
            <a:r>
              <a:rPr lang="fi-FI" sz="2000" dirty="0"/>
              <a:t>Miten huomioidaan GDPR ja asiakasdatan käsittelyn muut vaateet? </a:t>
            </a:r>
          </a:p>
          <a:p>
            <a:pPr fontAlgn="base"/>
            <a:r>
              <a:rPr lang="fi-FI" sz="2400" dirty="0"/>
              <a:t>Vastuut ja päätöksenteon läpinäkyvyys</a:t>
            </a:r>
          </a:p>
          <a:p>
            <a:pPr lvl="1" fontAlgn="base"/>
            <a:r>
              <a:rPr lang="fi-FI" sz="2000" dirty="0"/>
              <a:t>Onko selvää kuka vastaa mistäkin, jos esimerkiksi tekoäly tekee virheitä? Hyväksyykö joku henkilö lopulliset toimenpiteet? Kuka valvoo tekoälyn toimintaa?</a:t>
            </a:r>
          </a:p>
          <a:p>
            <a:pPr lvl="1" fontAlgn="base"/>
            <a:r>
              <a:rPr lang="fi-FI" sz="2000" dirty="0"/>
              <a:t>Kuinka käsittelyjen läpinäkyvyys hoidetaan? Mihin tekoälyn suositukset ratkaisut perustuvat? </a:t>
            </a:r>
          </a:p>
          <a:p>
            <a:pPr fontAlgn="base"/>
            <a:r>
              <a:rPr lang="fi-FI" sz="2400" dirty="0"/>
              <a:t>Eettiset pelisäännöt </a:t>
            </a:r>
            <a:r>
              <a:rPr lang="fi-FI" sz="2400" dirty="0" err="1"/>
              <a:t>AI:n</a:t>
            </a:r>
            <a:r>
              <a:rPr lang="fi-FI" sz="2400" dirty="0"/>
              <a:t> käytölle</a:t>
            </a:r>
          </a:p>
          <a:p>
            <a:pPr lvl="1" fontAlgn="base"/>
            <a:r>
              <a:rPr lang="fi-FI" sz="2000" dirty="0"/>
              <a:t>Kuinka varmennetaan tekoälyn eettinen käyttö?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6007D5C-4E4D-153D-0184-6CCE230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pace Mono"/>
              </a:rPr>
              <a:t>Tehtävä 3 (päivän 3 aikana)</a:t>
            </a:r>
            <a:br>
              <a:rPr lang="fi-FI" dirty="0">
                <a:latin typeface="Space Mono"/>
              </a:rPr>
            </a:br>
            <a:r>
              <a:rPr lang="fi-FI" dirty="0">
                <a:latin typeface="Space Mono"/>
              </a:rPr>
              <a:t>8. Riskit ja eettiset näkökulmat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47619C-3328-BC42-FA62-8AAB7ECEA6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78511C-B47E-2D9F-8FAE-01851CD42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914EFAE-5C4A-8029-8110-C7F8F8F67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05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490E2-2BB7-27B0-6F17-FD2243C23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02BE105-F426-0B99-3486-EDC017DD38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Palaa AI-</a:t>
            </a:r>
            <a:r>
              <a:rPr lang="fi-FI" sz="2400" dirty="0" err="1"/>
              <a:t>roadmapin</a:t>
            </a:r>
            <a:r>
              <a:rPr lang="fi-FI" sz="2400" dirty="0"/>
              <a:t> aiempiin vaiheisiin </a:t>
            </a:r>
          </a:p>
          <a:p>
            <a:pPr lvl="1"/>
            <a:r>
              <a:rPr lang="fi-FI" sz="2000" dirty="0"/>
              <a:t>tee tarvittavia päivityksiä sekä lisää eri kohtiin ajatuksiasi ja oivalluksiasi</a:t>
            </a:r>
          </a:p>
          <a:p>
            <a:pPr lvl="1"/>
            <a:r>
              <a:rPr lang="fi-FI" sz="2000" dirty="0"/>
              <a:t>työstä </a:t>
            </a:r>
            <a:r>
              <a:rPr lang="fi-FI" sz="2000" dirty="0" err="1"/>
              <a:t>roadmapia</a:t>
            </a:r>
            <a:r>
              <a:rPr lang="fi-FI" sz="2000" dirty="0"/>
              <a:t> eteenpäin ja syvennä ajatuksia</a:t>
            </a:r>
          </a:p>
          <a:p>
            <a:r>
              <a:rPr lang="fi-FI" sz="2400" dirty="0"/>
              <a:t>Mikäli aika riittää, voit myös aloittaa viimeisen osuuden, ”Jatkopohdintoja” työstön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44282E4-4817-07E8-E389-90D24326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pace Mono"/>
              </a:rPr>
              <a:t>Tehtävä 3 (päivän 3 aikana sekä valmennuksen jälkeen)</a:t>
            </a:r>
            <a:br>
              <a:rPr lang="fi-FI" dirty="0">
                <a:latin typeface="Space Mono"/>
              </a:rPr>
            </a:br>
            <a:r>
              <a:rPr lang="fi-FI" dirty="0">
                <a:latin typeface="Space Mono"/>
              </a:rPr>
              <a:t>9. Käy AI-</a:t>
            </a:r>
            <a:r>
              <a:rPr lang="fi-FI" dirty="0" err="1">
                <a:latin typeface="Space Mono"/>
              </a:rPr>
              <a:t>roadmap</a:t>
            </a:r>
            <a:r>
              <a:rPr lang="fi-FI" dirty="0">
                <a:latin typeface="Space Mono"/>
              </a:rPr>
              <a:t> kokonaisuudessaan läpi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8CFAA1-05E5-4BB1-69E4-F272B33094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CF3503-814A-D489-F1C9-CD112B8A7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5519D9-DD25-39CF-7995-F016E590B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075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1CD96A3-6C00-514F-8829-F3A416BD82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200" y="3080084"/>
            <a:ext cx="5338800" cy="2902314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>
                <a:solidFill>
                  <a:schemeClr val="accent3"/>
                </a:solidFill>
              </a:rPr>
              <a:t>Pilotointi ja skaalaus</a:t>
            </a:r>
          </a:p>
          <a:p>
            <a:pPr fontAlgn="base"/>
            <a:r>
              <a:rPr lang="fi-FI" dirty="0"/>
              <a:t>Valitaan 1–2 nopeaa, konkreettista pilottia (“</a:t>
            </a:r>
            <a:r>
              <a:rPr lang="fi-FI" dirty="0" err="1"/>
              <a:t>quick</a:t>
            </a:r>
            <a:r>
              <a:rPr lang="fi-FI" dirty="0"/>
              <a:t> </a:t>
            </a:r>
            <a:r>
              <a:rPr lang="fi-FI" dirty="0" err="1"/>
              <a:t>wins</a:t>
            </a:r>
            <a:r>
              <a:rPr lang="fi-FI" dirty="0"/>
              <a:t>”) </a:t>
            </a:r>
          </a:p>
          <a:p>
            <a:pPr fontAlgn="base"/>
            <a:r>
              <a:rPr lang="fi-FI" dirty="0"/>
              <a:t>Arvioidaan tulokset, opitaan ja säädetään </a:t>
            </a:r>
          </a:p>
          <a:p>
            <a:pPr fontAlgn="base"/>
            <a:r>
              <a:rPr lang="fi-FI" dirty="0"/>
              <a:t>Skaalataan onnistuneita ratkaisuja laajemmin 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4BA8725-CA3C-A5F1-3299-19CBAE5C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Jatkopohdintoja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569C2F-54F5-5623-186F-FFF6092B1D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2704" y="3080082"/>
            <a:ext cx="6318504" cy="2902315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>
                <a:solidFill>
                  <a:schemeClr val="accent3"/>
                </a:solidFill>
              </a:rPr>
              <a:t>Seuranta ja jatkuva kehittäminen</a:t>
            </a:r>
          </a:p>
          <a:p>
            <a:pPr fontAlgn="base"/>
            <a:r>
              <a:rPr lang="fi-FI" dirty="0" err="1"/>
              <a:t>KPI:t</a:t>
            </a:r>
            <a:r>
              <a:rPr lang="fi-FI" dirty="0"/>
              <a:t> ja mittarit (esim. käsittelyaikojen lyheneminen, virheiden määrä, asiakastyytyväisyys) </a:t>
            </a:r>
          </a:p>
          <a:p>
            <a:pPr fontAlgn="base"/>
            <a:r>
              <a:rPr lang="fi-FI" dirty="0"/>
              <a:t>Säännöllinen </a:t>
            </a:r>
            <a:r>
              <a:rPr lang="fi-FI" dirty="0" err="1"/>
              <a:t>roadmapin</a:t>
            </a:r>
            <a:r>
              <a:rPr lang="fi-FI" dirty="0"/>
              <a:t> päivitys </a:t>
            </a:r>
          </a:p>
          <a:p>
            <a:pPr fontAlgn="base"/>
            <a:r>
              <a:rPr lang="fi-FI" dirty="0"/>
              <a:t>Uusien AI-trendien seuraaminen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E2FAC6F-FBC9-AFB6-13B1-6CEDC19A7A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FD167D-766A-56E8-B445-6C9AFB2F7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7E2EB8D-5878-2452-EB8E-1753E26B9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8" name="Tekstin paikkamerkki 1">
            <a:extLst>
              <a:ext uri="{FF2B5EF4-FFF2-40B4-BE49-F238E27FC236}">
                <a16:creationId xmlns:a16="http://schemas.microsoft.com/office/drawing/2014/main" id="{E44F3B37-4DA9-0D94-2F63-DFE2E106E604}"/>
              </a:ext>
            </a:extLst>
          </p:cNvPr>
          <p:cNvSpPr txBox="1">
            <a:spLocks/>
          </p:cNvSpPr>
          <p:nvPr/>
        </p:nvSpPr>
        <p:spPr>
          <a:xfrm>
            <a:off x="451200" y="2040398"/>
            <a:ext cx="10936800" cy="80495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9pPr>
          </a:lstStyle>
          <a:p>
            <a:pPr marL="0" indent="0">
              <a:buNone/>
            </a:pPr>
            <a:r>
              <a:rPr lang="fi-FI" sz="2400" dirty="0">
                <a:latin typeface="Poppins"/>
                <a:cs typeface="Poppins"/>
              </a:rPr>
              <a:t>Tiivistä laajemmasta materiaalista toimenpiteet ja tavoitteet. Hyödynnä alla olevaa jäsentelyyn.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89198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2AD024E-EC4C-04C1-2D20-DAACC56C0C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fi-FI" sz="2400" b="1" dirty="0"/>
              <a:t>0-6 kk:</a:t>
            </a:r>
            <a:r>
              <a:rPr lang="fi-FI" sz="2400" dirty="0"/>
              <a:t> nykytilan kartoitus + ensimmäiset pilotit ”</a:t>
            </a:r>
            <a:r>
              <a:rPr lang="fi-FI" sz="2400" dirty="0" err="1"/>
              <a:t>quick</a:t>
            </a:r>
            <a:r>
              <a:rPr lang="fi-FI" sz="2400" dirty="0"/>
              <a:t> </a:t>
            </a:r>
            <a:r>
              <a:rPr lang="fi-FI" sz="2400" dirty="0" err="1"/>
              <a:t>wins</a:t>
            </a:r>
            <a:r>
              <a:rPr lang="fi-FI" sz="2400" dirty="0"/>
              <a:t>”</a:t>
            </a:r>
          </a:p>
          <a:p>
            <a:pPr fontAlgn="base"/>
            <a:r>
              <a:rPr lang="fi-FI" sz="2400" b="1" dirty="0"/>
              <a:t>6-18 kk:</a:t>
            </a:r>
            <a:r>
              <a:rPr lang="fi-FI" sz="2400" dirty="0"/>
              <a:t> skaalaus ja integrointi, seuranta, koulutus ja osaamisen vahvistaminen </a:t>
            </a:r>
          </a:p>
          <a:p>
            <a:pPr fontAlgn="base"/>
            <a:r>
              <a:rPr lang="fi-FI" sz="2400" b="1">
                <a:latin typeface="Poppins"/>
                <a:cs typeface="Poppins"/>
              </a:rPr>
              <a:t>18-36 kk:</a:t>
            </a:r>
            <a:r>
              <a:rPr lang="fi-FI" sz="2400">
                <a:latin typeface="Poppins"/>
                <a:cs typeface="Poppins"/>
              </a:rPr>
              <a:t> kehittyneemmät ratkaisut, laaja käyttö (mm. ennusteet ja tekoälyavusteinen päätöksenteko organisaatiotasolla) 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A5BA1F6-43FC-AFE3-85D2-D7CCA8C3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pace Mono"/>
              </a:rPr>
              <a:t>Esimerkkiaikajana AI-projektille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F38053-97CA-9CB7-4E23-F2BFD58EF1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7B5A9E-1757-4E02-CC77-FDCCA853D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4202A7-3ACF-E3AE-506B-D93FDD869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724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BE13863-911C-42D5-5974-E212958DE7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sz="2400" dirty="0">
                <a:latin typeface="Poppins"/>
                <a:cs typeface="Poppins"/>
              </a:rPr>
              <a:t>Tämä on AI-valmennuksen oppimispäiväkirjasi</a:t>
            </a:r>
          </a:p>
          <a:p>
            <a:pPr lvl="1"/>
            <a:r>
              <a:rPr lang="fi-FI" sz="2000" dirty="0">
                <a:latin typeface="Poppins"/>
                <a:cs typeface="Poppins"/>
              </a:rPr>
              <a:t>Lataa tämä PowerPoint koneellesi ja aloita </a:t>
            </a:r>
            <a:r>
              <a:rPr lang="fi-FI" sz="2000">
                <a:latin typeface="Poppins"/>
                <a:cs typeface="Poppins"/>
              </a:rPr>
              <a:t>sen työstäminen.</a:t>
            </a:r>
            <a:endParaRPr lang="fi-FI" sz="2000" dirty="0">
              <a:latin typeface="Poppins"/>
              <a:cs typeface="Poppins"/>
            </a:endParaRPr>
          </a:p>
          <a:p>
            <a:r>
              <a:rPr lang="fi-FI" sz="2400" dirty="0">
                <a:latin typeface="Poppins"/>
                <a:cs typeface="Poppins"/>
              </a:rPr>
              <a:t>Oppimispäiväkirja sisältää ennakkotehtäviä ja valmennuspäivien aikana tehtäväksi tarkoitettuja harjoituksia.</a:t>
            </a:r>
          </a:p>
          <a:p>
            <a:r>
              <a:rPr lang="fi-FI" sz="2400" dirty="0">
                <a:latin typeface="Poppins"/>
                <a:cs typeface="Poppins"/>
              </a:rPr>
              <a:t>Voit käyttää päiväkirjaa vapaasti myös muistiinpanoja, reflektointia ja oivalluksia varten.</a:t>
            </a:r>
          </a:p>
          <a:p>
            <a:r>
              <a:rPr lang="fi-FI" sz="2400" dirty="0">
                <a:latin typeface="Poppins"/>
                <a:cs typeface="Poppins"/>
              </a:rPr>
              <a:t>Tästä oppimispäiväkirjasta muodostuu lopulta suunnitelma oman organisaatiosi AI-</a:t>
            </a:r>
            <a:r>
              <a:rPr lang="fi-FI" sz="2400" dirty="0" err="1">
                <a:latin typeface="Poppins"/>
                <a:cs typeface="Poppins"/>
              </a:rPr>
              <a:t>roadmapiksi</a:t>
            </a:r>
            <a:r>
              <a:rPr lang="fi-FI" sz="2400" dirty="0">
                <a:latin typeface="Poppins"/>
                <a:cs typeface="Poppins"/>
              </a:rPr>
              <a:t>.</a:t>
            </a:r>
          </a:p>
          <a:p>
            <a:r>
              <a:rPr lang="fi-FI" sz="2400" dirty="0">
                <a:latin typeface="Poppins"/>
                <a:cs typeface="Poppins"/>
              </a:rPr>
              <a:t>Voit vapaasti muokata sisältöä ja lisätä sivuja. Tämä on sinun oma työkalusi.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115CA33-CB5B-3AE7-E81B-9503334E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Alkuohjeistus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3358EB-35CC-AD38-B4E0-660BAB0154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AE30DB-1E29-16C9-CBB3-DA6998863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0FD929-3BA9-C102-7894-31F5D3A70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759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9F5F203-56F3-73AD-5B1A-8AF9538AD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i="1" dirty="0">
                <a:solidFill>
                  <a:schemeClr val="accent6"/>
                </a:solidFill>
              </a:rPr>
              <a:t>Nykytilan kartoitus + ensimmäiset pilotit ”</a:t>
            </a:r>
            <a:r>
              <a:rPr lang="fi-FI" sz="2400" i="1" dirty="0" err="1">
                <a:solidFill>
                  <a:schemeClr val="accent6"/>
                </a:solidFill>
              </a:rPr>
              <a:t>quick</a:t>
            </a:r>
            <a:r>
              <a:rPr lang="fi-FI" sz="2400" i="1" dirty="0">
                <a:solidFill>
                  <a:schemeClr val="accent6"/>
                </a:solidFill>
              </a:rPr>
              <a:t> </a:t>
            </a:r>
            <a:r>
              <a:rPr lang="fi-FI" sz="2400" i="1" dirty="0" err="1">
                <a:solidFill>
                  <a:schemeClr val="accent6"/>
                </a:solidFill>
              </a:rPr>
              <a:t>wins</a:t>
            </a:r>
            <a:r>
              <a:rPr lang="fi-FI" sz="2400" i="1" dirty="0">
                <a:solidFill>
                  <a:schemeClr val="accent6"/>
                </a:solidFill>
              </a:rPr>
              <a:t>”</a:t>
            </a:r>
          </a:p>
          <a:p>
            <a:r>
              <a:rPr lang="fi-FI" sz="2400" i="1" dirty="0">
                <a:solidFill>
                  <a:schemeClr val="accent6"/>
                </a:solidFill>
              </a:rPr>
              <a:t>Rakennetaan ymmärrystä ja kokeillaan </a:t>
            </a:r>
            <a:r>
              <a:rPr lang="fi-FI" sz="2400" i="1" dirty="0" err="1">
                <a:solidFill>
                  <a:schemeClr val="accent6"/>
                </a:solidFill>
              </a:rPr>
              <a:t>AI:ta</a:t>
            </a:r>
            <a:r>
              <a:rPr lang="fi-FI" sz="2400" i="1" dirty="0">
                <a:solidFill>
                  <a:schemeClr val="accent6"/>
                </a:solidFill>
              </a:rPr>
              <a:t> pienimuotoisesti.</a:t>
            </a:r>
          </a:p>
          <a:p>
            <a:r>
              <a:rPr lang="fi-FI" sz="2400" i="1" dirty="0">
                <a:solidFill>
                  <a:schemeClr val="accent6"/>
                </a:solidFill>
              </a:rPr>
              <a:t>Täydennä omasi…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A8141F0-4139-8009-0F61-649F919E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pace Mono"/>
              </a:rPr>
              <a:t>Näillä stepeillä eteenpäin </a:t>
            </a:r>
            <a:r>
              <a:rPr lang="fi-FI" dirty="0" err="1">
                <a:latin typeface="Space Mono"/>
              </a:rPr>
              <a:t>AI:n</a:t>
            </a:r>
            <a:r>
              <a:rPr lang="fi-FI" dirty="0">
                <a:latin typeface="Space Mono"/>
              </a:rPr>
              <a:t> käyttöönotossa</a:t>
            </a:r>
            <a:br>
              <a:rPr lang="fi-FI" dirty="0"/>
            </a:br>
            <a:r>
              <a:rPr lang="fi-FI" dirty="0">
                <a:latin typeface="Space Mono"/>
              </a:rPr>
              <a:t>0-6 kk (lyhyt aikaväli) --- Täydennä omasi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23638C-C8C1-913E-3CFD-BCD707F169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3180DC-57F0-1FD5-893D-E9D3BBC9A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DE0D67-437D-8B6D-2300-C131C0770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7701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993F5-354D-EB15-D4C5-F915DFE02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491B3EF-77EE-128D-8AFA-C7C114878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i="1" dirty="0">
                <a:solidFill>
                  <a:schemeClr val="accent6"/>
                </a:solidFill>
                <a:latin typeface="Poppins"/>
                <a:cs typeface="Poppins"/>
              </a:rPr>
              <a:t>Skaalaus ja integrointi, seuranta, koulutus ja osaamisen vahvistaminen </a:t>
            </a:r>
          </a:p>
          <a:p>
            <a:r>
              <a:rPr lang="fi-FI" sz="2400" i="1" dirty="0">
                <a:solidFill>
                  <a:schemeClr val="accent6"/>
                </a:solidFill>
                <a:latin typeface="Poppins"/>
                <a:cs typeface="Poppins"/>
              </a:rPr>
              <a:t>Siirrytään pilottien onnistumisten pohjalta laajempaan </a:t>
            </a:r>
            <a:r>
              <a:rPr lang="fi-FI" sz="2400" i="1" dirty="0" err="1">
                <a:solidFill>
                  <a:schemeClr val="accent6"/>
                </a:solidFill>
                <a:latin typeface="Poppins"/>
                <a:cs typeface="Poppins"/>
              </a:rPr>
              <a:t>AI:n</a:t>
            </a:r>
            <a:r>
              <a:rPr lang="fi-FI" sz="2400" i="1" dirty="0">
                <a:solidFill>
                  <a:schemeClr val="accent6"/>
                </a:solidFill>
                <a:latin typeface="Poppins"/>
                <a:cs typeface="Poppins"/>
              </a:rPr>
              <a:t> käyttöön.</a:t>
            </a:r>
          </a:p>
          <a:p>
            <a:r>
              <a:rPr lang="fi-FI" sz="2400" i="1" dirty="0">
                <a:solidFill>
                  <a:schemeClr val="accent6"/>
                </a:solidFill>
              </a:rPr>
              <a:t>Täydennä omasi…</a:t>
            </a:r>
          </a:p>
          <a:p>
            <a:endParaRPr lang="fi-FI" sz="2400" i="1" dirty="0">
              <a:solidFill>
                <a:schemeClr val="accent6"/>
              </a:solidFill>
              <a:latin typeface="Poppins"/>
              <a:cs typeface="Poppins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430EDA2-6841-5F82-CFAB-7C3E229E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pace Mono"/>
              </a:rPr>
              <a:t>Tavoitteet ja toimenpiteet </a:t>
            </a:r>
            <a:r>
              <a:rPr lang="fi-FI" err="1">
                <a:latin typeface="Space Mono"/>
              </a:rPr>
              <a:t>AI:n</a:t>
            </a:r>
            <a:r>
              <a:rPr lang="fi-FI">
                <a:latin typeface="Space Mono"/>
              </a:rPr>
              <a:t> käyttöönotossa</a:t>
            </a:r>
            <a:br>
              <a:rPr lang="fi-FI" dirty="0"/>
            </a:br>
            <a:r>
              <a:rPr lang="fi-FI">
                <a:latin typeface="Space Mono"/>
              </a:rPr>
              <a:t>6-18 kk (keskipitkä aikaväli) --- Täydennä omasi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DA0AD8-D707-92BF-5ADC-902291145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AE96CE-60AD-8E40-2833-3C0088387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3C4683-F71A-5666-E46F-B7B3833C3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383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776597-6452-6EB4-01CF-403A79387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i="1" dirty="0">
                <a:solidFill>
                  <a:schemeClr val="accent6"/>
                </a:solidFill>
                <a:latin typeface="Poppins"/>
                <a:cs typeface="Poppins"/>
              </a:rPr>
              <a:t>Kehittyneemmät ratkaisut (mm. ennusteet ja tekoälyavusteinen päätöksenteko organisaatiotasolla) </a:t>
            </a:r>
          </a:p>
          <a:p>
            <a:r>
              <a:rPr lang="fi-FI" sz="2400" i="1" dirty="0">
                <a:solidFill>
                  <a:schemeClr val="accent6"/>
                </a:solidFill>
                <a:latin typeface="Poppins"/>
                <a:cs typeface="Poppins"/>
              </a:rPr>
              <a:t>AI tukee päätöksentekoa ja oppii jatkuvasti.</a:t>
            </a:r>
          </a:p>
          <a:p>
            <a:r>
              <a:rPr lang="fi-FI" sz="2400" i="1" dirty="0">
                <a:solidFill>
                  <a:schemeClr val="accent6"/>
                </a:solidFill>
              </a:rPr>
              <a:t>Täydennä omasi…</a:t>
            </a:r>
          </a:p>
          <a:p>
            <a:endParaRPr lang="fi-FI" sz="2400" i="1" dirty="0">
              <a:solidFill>
                <a:schemeClr val="accent6"/>
              </a:solidFill>
              <a:latin typeface="Poppins"/>
              <a:cs typeface="Poppins"/>
            </a:endParaRP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042E256-16E1-F082-46EB-50AC42C4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pace Mono"/>
              </a:rPr>
              <a:t>Tavoitteet ja toimenpiteet </a:t>
            </a:r>
            <a:r>
              <a:rPr lang="fi-FI" err="1">
                <a:latin typeface="Space Mono"/>
              </a:rPr>
              <a:t>AI:n</a:t>
            </a:r>
            <a:r>
              <a:rPr lang="fi-FI">
                <a:latin typeface="Space Mono"/>
              </a:rPr>
              <a:t> käyttöönotossa</a:t>
            </a:r>
            <a:br>
              <a:rPr lang="fi-FI" dirty="0"/>
            </a:br>
            <a:r>
              <a:rPr lang="fi-FI">
                <a:latin typeface="Space Mono"/>
              </a:rPr>
              <a:t>18-36 kk (pitkä aikaväli) --- Täydennä omasi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3536B1-4E42-8E5F-8565-D35CC9749A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A3E024-BCAD-179F-66F4-CF74EBFF2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C0A643-9D3C-9C68-B7C1-A2926A42D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892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116C7-0BFA-6419-D1BE-9161B2FC9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8EAB09C-A9B9-9B8F-B20B-8BC28B5CA9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 dirty="0">
                <a:latin typeface="Poppins"/>
                <a:cs typeface="Poppins"/>
              </a:rPr>
              <a:t>Ennakkotehtävä</a:t>
            </a:r>
            <a:endParaRPr lang="fi-FI" sz="1800" dirty="0"/>
          </a:p>
          <a:p>
            <a:pPr marL="457200" lvl="1" indent="0">
              <a:buNone/>
            </a:pPr>
            <a:r>
              <a:rPr lang="fi-FI" sz="1400" dirty="0">
                <a:latin typeface="Poppins"/>
                <a:cs typeface="Poppins"/>
              </a:rPr>
              <a:t>1. Nykytilan kartoitus</a:t>
            </a:r>
          </a:p>
          <a:p>
            <a:pPr marL="457200" lvl="1" indent="0">
              <a:buNone/>
            </a:pPr>
            <a:r>
              <a:rPr lang="fi-FI" sz="1400" dirty="0">
                <a:latin typeface="Poppins"/>
                <a:cs typeface="Poppins"/>
              </a:rPr>
              <a:t>2. Tavoitteet ja suunta</a:t>
            </a:r>
          </a:p>
          <a:p>
            <a:r>
              <a:rPr lang="fi-FI" sz="1800" dirty="0">
                <a:latin typeface="Poppins"/>
                <a:cs typeface="Poppins"/>
              </a:rPr>
              <a:t>Harjoitus 1</a:t>
            </a:r>
          </a:p>
          <a:p>
            <a:pPr marL="457200" lvl="1" indent="0">
              <a:buNone/>
            </a:pPr>
            <a:r>
              <a:rPr lang="fi-FI" sz="1400" dirty="0">
                <a:latin typeface="Poppins"/>
                <a:cs typeface="Poppins"/>
              </a:rPr>
              <a:t>3. Käyttökohteiden tunnistaminen (1. päivän aikana)</a:t>
            </a:r>
          </a:p>
          <a:p>
            <a:pPr marL="457200" lvl="1" indent="0">
              <a:buNone/>
            </a:pPr>
            <a:r>
              <a:rPr lang="fi-FI" sz="1400" dirty="0">
                <a:latin typeface="Poppins"/>
                <a:cs typeface="Poppins"/>
              </a:rPr>
              <a:t>4. Käyttökohteiden reflektointi (1. päivän jälkeen)</a:t>
            </a:r>
          </a:p>
          <a:p>
            <a:r>
              <a:rPr lang="fi-FI" sz="1800" dirty="0">
                <a:latin typeface="Poppins"/>
                <a:cs typeface="Poppins"/>
              </a:rPr>
              <a:t>Harjoitus 2</a:t>
            </a:r>
          </a:p>
          <a:p>
            <a:pPr marL="457200" lvl="1" indent="0">
              <a:buNone/>
            </a:pPr>
            <a:r>
              <a:rPr lang="fi-FI" sz="1400" dirty="0">
                <a:latin typeface="Poppins"/>
                <a:cs typeface="Poppins"/>
              </a:rPr>
              <a:t>5. Suunnittele oma AI-agentti/assistentti (2. päivän aikana)</a:t>
            </a:r>
          </a:p>
          <a:p>
            <a:pPr marL="457200" lvl="1" indent="0">
              <a:buNone/>
            </a:pPr>
            <a:r>
              <a:rPr lang="fi-FI" sz="1400" dirty="0">
                <a:latin typeface="Poppins"/>
                <a:cs typeface="Poppins"/>
              </a:rPr>
              <a:t>6. Teknologia ja datainfrastruktuuri (2. päivän jälkeen)</a:t>
            </a:r>
          </a:p>
          <a:p>
            <a:pPr marL="457200" lvl="1" indent="0">
              <a:buNone/>
            </a:pPr>
            <a:endParaRPr lang="fi-FI" sz="1800" dirty="0">
              <a:latin typeface="Poppins"/>
              <a:cs typeface="Poppins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A2645EF-4314-91C0-1844-985FBADB2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pace Mono"/>
              </a:rPr>
              <a:t>AI-</a:t>
            </a:r>
            <a:r>
              <a:rPr lang="fi-FI" dirty="0" err="1">
                <a:latin typeface="Space Mono"/>
              </a:rPr>
              <a:t>roadmapin</a:t>
            </a:r>
            <a:r>
              <a:rPr lang="fi-FI" dirty="0">
                <a:latin typeface="Space Mono"/>
              </a:rPr>
              <a:t> sisältö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CE46BBB-F1A1-5223-66B2-13CABA14E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9200" y="2040398"/>
            <a:ext cx="5508816" cy="3942000"/>
          </a:xfrm>
        </p:spPr>
        <p:txBody>
          <a:bodyPr/>
          <a:lstStyle/>
          <a:p>
            <a:r>
              <a:rPr lang="fi-FI" sz="1800" dirty="0">
                <a:latin typeface="Poppins"/>
                <a:cs typeface="Poppins"/>
              </a:rPr>
              <a:t>Harjoitus 3</a:t>
            </a:r>
          </a:p>
          <a:p>
            <a:pPr marL="457200" lvl="1" indent="0">
              <a:buNone/>
            </a:pPr>
            <a:r>
              <a:rPr lang="fi-FI" sz="1400" dirty="0">
                <a:latin typeface="Poppins"/>
                <a:cs typeface="Poppins"/>
              </a:rPr>
              <a:t>7. Osaaminen ja kulttuuri (3. päivän aikana)</a:t>
            </a:r>
          </a:p>
          <a:p>
            <a:pPr marL="457200" lvl="1" indent="0">
              <a:buNone/>
            </a:pPr>
            <a:r>
              <a:rPr lang="fi-FI" sz="1400" dirty="0">
                <a:latin typeface="Poppins"/>
                <a:cs typeface="Poppins"/>
              </a:rPr>
              <a:t>8. Riskit ja eettiset näkökulmat (3. päivän aikana)</a:t>
            </a:r>
          </a:p>
          <a:p>
            <a:pPr marL="457200" lvl="1" indent="0">
              <a:buNone/>
            </a:pPr>
            <a:r>
              <a:rPr lang="fi-FI" sz="1400" dirty="0">
                <a:latin typeface="Poppins"/>
                <a:cs typeface="Poppins"/>
              </a:rPr>
              <a:t>9. Käy AI-</a:t>
            </a:r>
            <a:r>
              <a:rPr lang="fi-FI" sz="1400" dirty="0" err="1">
                <a:latin typeface="Poppins"/>
                <a:cs typeface="Poppins"/>
              </a:rPr>
              <a:t>roadmap</a:t>
            </a:r>
            <a:r>
              <a:rPr lang="fi-FI" sz="1400" dirty="0">
                <a:latin typeface="Poppins"/>
                <a:cs typeface="Poppins"/>
              </a:rPr>
              <a:t> kokonaisuudessaan läpi (3. päivän aikana)</a:t>
            </a:r>
          </a:p>
          <a:p>
            <a:r>
              <a:rPr lang="fi-FI" sz="1800" dirty="0">
                <a:latin typeface="Poppins"/>
                <a:cs typeface="Poppins"/>
              </a:rPr>
              <a:t>Jatkopohdintoja </a:t>
            </a:r>
            <a:r>
              <a:rPr lang="fi-FI" sz="1400" dirty="0">
                <a:latin typeface="Poppins"/>
                <a:cs typeface="Poppins"/>
              </a:rPr>
              <a:t>(valmennuksen jälkeen)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DA8958-DED6-49CE-A097-B427CDD974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18E72C-190D-65FF-EF4A-C4FA35DDA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9F304CC-C3ED-4C8D-8DB8-AFC9ECB34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124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F37282E-D7BA-9011-E5D7-BE660A3FEB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latin typeface="Poppins"/>
                <a:cs typeface="Poppins"/>
              </a:rPr>
              <a:t>Ennakkotehtävä on hyvä tehdä ennen ensimmäistä koulutuspäivää 4.11.2025.</a:t>
            </a:r>
          </a:p>
          <a:p>
            <a:r>
              <a:rPr lang="fi-FI" sz="2400" dirty="0">
                <a:latin typeface="Poppins"/>
                <a:cs typeface="Poppins"/>
              </a:rPr>
              <a:t>Tehtävä on luonteeltaan orientoiva tehtävä, jossa pohdit organisaatiosi AI-valmiutta nykytilakartoituksen kautta, tunnistat mitä </a:t>
            </a:r>
            <a:r>
              <a:rPr lang="fi-FI" sz="2400" dirty="0" err="1">
                <a:latin typeface="Poppins"/>
                <a:cs typeface="Poppins"/>
              </a:rPr>
              <a:t>AI:lla</a:t>
            </a:r>
            <a:r>
              <a:rPr lang="fi-FI" sz="2400" dirty="0">
                <a:latin typeface="Poppins"/>
                <a:cs typeface="Poppins"/>
              </a:rPr>
              <a:t> halutaan saavuttaa ja asetat tavoitteita </a:t>
            </a:r>
            <a:r>
              <a:rPr lang="fi-FI" sz="2400" dirty="0" err="1">
                <a:latin typeface="Poppins"/>
                <a:cs typeface="Poppins"/>
              </a:rPr>
              <a:t>AI:n</a:t>
            </a:r>
            <a:r>
              <a:rPr lang="fi-FI" sz="2400" dirty="0">
                <a:latin typeface="Poppins"/>
                <a:cs typeface="Poppins"/>
              </a:rPr>
              <a:t> hyödyntämiselle.</a:t>
            </a:r>
          </a:p>
          <a:p>
            <a:r>
              <a:rPr lang="fi-FI" sz="2400" dirty="0">
                <a:latin typeface="Poppins"/>
                <a:cs typeface="Poppins"/>
              </a:rPr>
              <a:t>Tutustu </a:t>
            </a:r>
            <a:r>
              <a:rPr lang="fi-FI" sz="2400" dirty="0" err="1">
                <a:latin typeface="Poppins"/>
                <a:cs typeface="Poppins"/>
              </a:rPr>
              <a:t>Roadmapin</a:t>
            </a:r>
            <a:r>
              <a:rPr lang="fi-FI" sz="2400" dirty="0">
                <a:latin typeface="Poppins"/>
                <a:cs typeface="Poppins"/>
              </a:rPr>
              <a:t> kohtiin 1. ja 2. sekä vastaa kysymyksiin, vähintään pohtimalla kysymyksiä itseksesi, mutta lopputulosta varten hyödyllisintä olisi, että kirjaat vastauksesi muistiin.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16C1984-5C78-62BB-4745-249D4CE6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pace Mono"/>
              </a:rPr>
              <a:t>Ennakkotehtävä 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620B45-EE7A-D7ED-19CC-BF962018D3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5E8565-D812-50F6-F8D3-FDAA8165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4FED37-984E-9521-C538-0775D6E96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94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06241-3FF0-CBC6-7C1A-BB85492CD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542533C-4765-CEBB-F389-E8301C5A3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fi-FI" sz="2400" dirty="0">
                <a:latin typeface="Poppins"/>
                <a:cs typeface="Poppins"/>
              </a:rPr>
              <a:t>Mitä järjestelmiä ja prosesseja on tällä hetkellä käytössä? </a:t>
            </a:r>
          </a:p>
          <a:p>
            <a:pPr fontAlgn="base"/>
            <a:r>
              <a:rPr lang="fi-FI" sz="2400" dirty="0">
                <a:latin typeface="Poppins"/>
                <a:cs typeface="Poppins"/>
              </a:rPr>
              <a:t>Mitä manuaalisia tehtäviä tai vaiheita on vielä paljon?</a:t>
            </a:r>
          </a:p>
          <a:p>
            <a:r>
              <a:rPr lang="fi-FI" sz="2400" dirty="0">
                <a:latin typeface="Poppins"/>
                <a:cs typeface="Poppins"/>
              </a:rPr>
              <a:t>Onko prosesseissa heikosti toimivia vaiheita, joissa on esim. sääntöpohjaista käsittelyä tai robotiikkaa?</a:t>
            </a:r>
            <a:endParaRPr lang="fi-FI" sz="2400" dirty="0"/>
          </a:p>
          <a:p>
            <a:pPr fontAlgn="base"/>
            <a:r>
              <a:rPr lang="fi-FI" sz="2400" dirty="0">
                <a:latin typeface="Poppins"/>
                <a:cs typeface="Poppins"/>
              </a:rPr>
              <a:t>Millaisia datalähteitä on käytössä? Onko data laadukasta? Pysyykö data laadukkaana prosessin edetessä?</a:t>
            </a:r>
          </a:p>
          <a:p>
            <a:pPr fontAlgn="base"/>
            <a:r>
              <a:rPr lang="fi-FI" sz="2400" dirty="0">
                <a:latin typeface="Poppins"/>
                <a:cs typeface="Poppins"/>
              </a:rPr>
              <a:t>Millainen on henkilöstön osaaminen ja valmiudet </a:t>
            </a:r>
            <a:r>
              <a:rPr lang="fi-FI" sz="2400" dirty="0" err="1">
                <a:latin typeface="Poppins"/>
                <a:cs typeface="Poppins"/>
              </a:rPr>
              <a:t>AI:n</a:t>
            </a:r>
            <a:r>
              <a:rPr lang="fi-FI" sz="2400" dirty="0">
                <a:latin typeface="Poppins"/>
                <a:cs typeface="Poppins"/>
              </a:rPr>
              <a:t> käyttöön?</a:t>
            </a:r>
          </a:p>
          <a:p>
            <a:pPr fontAlgn="base"/>
            <a:r>
              <a:rPr lang="fi-FI" sz="2400" dirty="0">
                <a:latin typeface="Poppins"/>
                <a:cs typeface="Poppins"/>
              </a:rPr>
              <a:t>Onko </a:t>
            </a:r>
            <a:r>
              <a:rPr lang="fi-FI" sz="2400" dirty="0" err="1">
                <a:latin typeface="Poppins"/>
                <a:cs typeface="Poppins"/>
              </a:rPr>
              <a:t>AI:ta</a:t>
            </a:r>
            <a:r>
              <a:rPr lang="fi-FI" sz="2400" dirty="0">
                <a:latin typeface="Poppins"/>
                <a:cs typeface="Poppins"/>
              </a:rPr>
              <a:t> jo hyödynnetty taloushallinnon alueella? 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FDF42BE-332D-747F-00C0-387AC5FA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pace Mono"/>
              </a:rPr>
              <a:t>Ennakkotehtävä</a:t>
            </a:r>
            <a:br>
              <a:rPr lang="fi-FI" dirty="0">
                <a:latin typeface="Space Mono"/>
              </a:rPr>
            </a:br>
            <a:r>
              <a:rPr lang="fi-FI" dirty="0">
                <a:latin typeface="Space Mono"/>
              </a:rPr>
              <a:t>1. Nykytilan kartoitus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2EA8EF-6A79-C5CE-218A-2C7841CA95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AAAF56-C7C9-7010-3E3E-73A237026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44384D-1A49-2F1B-E046-93B3D64F8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74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C651903-7FC1-5585-5C97-DFE7CE3A8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fi-FI" sz="2400" dirty="0">
                <a:latin typeface="Poppins"/>
                <a:cs typeface="Poppins"/>
              </a:rPr>
              <a:t>Mitä </a:t>
            </a:r>
            <a:r>
              <a:rPr lang="fi-FI" sz="2400" dirty="0" err="1">
                <a:latin typeface="Poppins"/>
                <a:cs typeface="Poppins"/>
              </a:rPr>
              <a:t>AI:lla</a:t>
            </a:r>
            <a:r>
              <a:rPr lang="fi-FI" sz="2400" dirty="0">
                <a:latin typeface="Poppins"/>
                <a:cs typeface="Poppins"/>
              </a:rPr>
              <a:t> halutaan saavuttaa?</a:t>
            </a:r>
          </a:p>
          <a:p>
            <a:pPr lvl="1" fontAlgn="base"/>
            <a:r>
              <a:rPr lang="fi-FI" sz="2000" dirty="0">
                <a:latin typeface="Poppins"/>
                <a:cs typeface="Poppins"/>
              </a:rPr>
              <a:t>tehokkuus, virheiden vähentäminen, ennustettavuus, asiakaspalvelun parantaminen, parempi datan hyödyntäminen, työn mielekkyyden parantaminen...? </a:t>
            </a:r>
          </a:p>
          <a:p>
            <a:pPr fontAlgn="base"/>
            <a:r>
              <a:rPr lang="fi-FI" sz="2400" dirty="0">
                <a:latin typeface="Poppins"/>
                <a:cs typeface="Poppins"/>
              </a:rPr>
              <a:t>Lyhyen aikavälin vs. pitkän aikavälin tavoitteet </a:t>
            </a:r>
          </a:p>
          <a:p>
            <a:pPr lvl="1" fontAlgn="base"/>
            <a:r>
              <a:rPr lang="fi-FI" sz="2000" dirty="0">
                <a:latin typeface="Poppins"/>
                <a:cs typeface="Poppins"/>
              </a:rPr>
              <a:t>Mitkä voisivat olla ensimmäiset, lyhyen aikavälin (0-6 kk) tavoitteet?</a:t>
            </a:r>
          </a:p>
          <a:p>
            <a:pPr lvl="1" fontAlgn="base"/>
            <a:r>
              <a:rPr lang="fi-FI" sz="2000" dirty="0">
                <a:latin typeface="Poppins"/>
                <a:cs typeface="Poppins"/>
              </a:rPr>
              <a:t>Mitä tavoitteita pidemmällä aikavälillä voisi olla, esim. vuoden kuluttua, kahden vuoden kuluttua?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E8A7C34-EBF6-6BC3-A7BF-335A45BC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Ennakkotehtävä</a:t>
            </a:r>
            <a:br>
              <a:rPr lang="fi-FI" dirty="0"/>
            </a:br>
            <a:r>
              <a:rPr lang="fi-FI" dirty="0"/>
              <a:t>2. Tavoitteet ja suunta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40E516-4C90-C82E-A1E3-18FB5D99C5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D0345B-37A2-076F-1BB6-B293B858A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4C0235-C58F-1991-A777-75DA8C0C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06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5156EBA-54B8-D0BA-B9FF-391579BA4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fi-FI" dirty="0">
                <a:latin typeface="Poppins"/>
                <a:cs typeface="Poppins"/>
              </a:rPr>
              <a:t>Tunnista </a:t>
            </a:r>
            <a:r>
              <a:rPr lang="fi-FI" dirty="0" err="1">
                <a:latin typeface="Poppins"/>
                <a:cs typeface="Poppins"/>
              </a:rPr>
              <a:t>AI:n</a:t>
            </a:r>
            <a:r>
              <a:rPr lang="fi-FI" dirty="0">
                <a:latin typeface="Poppins"/>
                <a:cs typeface="Poppins"/>
              </a:rPr>
              <a:t> käyttökohteita organisaatiossasi. Voit hyödyntää näitä ylätason käyttökohteita ja pohtia tarkemmin miten </a:t>
            </a:r>
            <a:r>
              <a:rPr lang="fi-FI" dirty="0" err="1">
                <a:latin typeface="Poppins"/>
                <a:cs typeface="Poppins"/>
              </a:rPr>
              <a:t>AI:ta</a:t>
            </a:r>
            <a:r>
              <a:rPr lang="fi-FI" dirty="0">
                <a:latin typeface="Poppins"/>
                <a:cs typeface="Poppins"/>
              </a:rPr>
              <a:t> voisi näissä hyödyntää.</a:t>
            </a:r>
          </a:p>
          <a:p>
            <a:pPr marL="0" indent="0">
              <a:buNone/>
            </a:pPr>
            <a:r>
              <a:rPr lang="fi-FI" sz="2300" dirty="0">
                <a:latin typeface="Poppins"/>
                <a:cs typeface="Poppins"/>
              </a:rPr>
              <a:t>📊 Talousraportointi ja analytiikka </a:t>
            </a:r>
          </a:p>
          <a:p>
            <a:pPr marL="0" indent="0" fontAlgn="base">
              <a:buNone/>
            </a:pPr>
            <a:r>
              <a:rPr lang="fi-FI" sz="2300" dirty="0">
                <a:latin typeface="Poppins"/>
                <a:cs typeface="Poppins"/>
              </a:rPr>
              <a:t>🧾 Laskujen käsittely ja kirjanpidon automaatio </a:t>
            </a:r>
          </a:p>
          <a:p>
            <a:pPr marL="0" indent="0" fontAlgn="base">
              <a:buNone/>
            </a:pPr>
            <a:r>
              <a:rPr lang="fi-FI" sz="2300" dirty="0">
                <a:latin typeface="Poppins"/>
                <a:cs typeface="Poppins"/>
              </a:rPr>
              <a:t>🔮 Ennusteet ja kassavirta-analyysit </a:t>
            </a:r>
          </a:p>
          <a:p>
            <a:pPr marL="0" indent="0" fontAlgn="base">
              <a:buNone/>
            </a:pPr>
            <a:r>
              <a:rPr lang="fi-FI" sz="2300" dirty="0">
                <a:latin typeface="Poppins"/>
                <a:cs typeface="Poppins"/>
              </a:rPr>
              <a:t>🛡️ Riskienhallinta ja sääntelyn noudattaminen </a:t>
            </a:r>
          </a:p>
          <a:p>
            <a:pPr marL="0" indent="0">
              <a:buNone/>
            </a:pPr>
            <a:r>
              <a:rPr lang="fi-FI" sz="2300" dirty="0">
                <a:latin typeface="Poppins"/>
                <a:cs typeface="Poppins"/>
              </a:rPr>
              <a:t>🔍 Poikkeamien tunnistaminen</a:t>
            </a:r>
            <a:endParaRPr lang="fi-FI" sz="2300" dirty="0"/>
          </a:p>
          <a:p>
            <a:pPr marL="0" indent="0">
              <a:buNone/>
            </a:pPr>
            <a:r>
              <a:rPr lang="fi-FI" sz="2300" dirty="0">
                <a:latin typeface="Poppins"/>
                <a:cs typeface="Poppins"/>
              </a:rPr>
              <a:t>👩‍💻 Asiakaspalvelun ja neuvonnan tukeminen</a:t>
            </a:r>
          </a:p>
          <a:p>
            <a:pPr marL="0" indent="0">
              <a:buNone/>
            </a:pPr>
            <a:r>
              <a:rPr lang="fi-FI" sz="2300" dirty="0">
                <a:latin typeface="Poppins"/>
                <a:cs typeface="Poppins"/>
              </a:rPr>
              <a:t>✋ Manuaalisten prosessien virtaviivaistaminen</a:t>
            </a:r>
          </a:p>
          <a:p>
            <a:pPr marL="0" indent="0">
              <a:buNone/>
            </a:pPr>
            <a:r>
              <a:rPr lang="fi-FI" sz="2300" dirty="0">
                <a:latin typeface="Poppins"/>
                <a:cs typeface="Poppins"/>
              </a:rPr>
              <a:t>❓Jotain ihan muuta!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3E90ADB-8EB4-457C-3301-D2E84BAD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pace Mono"/>
              </a:rPr>
              <a:t>Harjoitus 1 (päivän 1 aikana)</a:t>
            </a:r>
            <a:br>
              <a:rPr lang="fi-FI" dirty="0">
                <a:latin typeface="Space Mono"/>
              </a:rPr>
            </a:br>
            <a:r>
              <a:rPr lang="fi-FI" dirty="0">
                <a:latin typeface="Space Mono"/>
              </a:rPr>
              <a:t>3. Käyttökohteiden tunnistaminen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CCD6A7-FE35-EE31-86D0-9DD5AEA5A2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D5B630-0D79-7220-38E9-BB155ADEF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CD7ED2-C7B6-6F02-29BF-92F790CDB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874D4-0FCC-75F0-D20D-9BEBC508A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B9D3210-2AC3-0F3B-E964-124AC031F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Poppins"/>
                <a:cs typeface="Poppins"/>
              </a:rPr>
              <a:t>📊 Talousraportointi ja analytiikka </a:t>
            </a:r>
            <a:endParaRPr lang="fi-FI" sz="2400" dirty="0"/>
          </a:p>
          <a:p>
            <a:pPr fontAlgn="base"/>
            <a:endParaRPr lang="fi-FI" sz="2000" dirty="0">
              <a:latin typeface="Poppins"/>
              <a:cs typeface="Poppins"/>
            </a:endParaRP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🧾 Laskujen käsittely ja kirjanpidon automaatio</a:t>
            </a:r>
          </a:p>
          <a:p>
            <a:endParaRPr lang="fi-FI" sz="20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30116CA-2F43-601D-58E6-1DE9D678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pace Mono"/>
              </a:rPr>
              <a:t>3. Käyttökohteiden tunnistaminen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D0C712-AB40-8A96-9C43-8A1EFDFF65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EDC6C2-5802-7478-0F58-64AB5498F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3AA7B1-D8F1-1B47-09F5-9117E1105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84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40A68-1CED-3655-AE62-7047D036E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3C041CE-1F2D-C844-77E0-7C52380C9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fi-FI" sz="2400" dirty="0">
                <a:latin typeface="Poppins"/>
                <a:cs typeface="Poppins"/>
              </a:rPr>
              <a:t>🔮 Ennusteet ja kassavirta-analyysit 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400" dirty="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fi-FI" sz="2400" dirty="0"/>
              <a:t>🛡️ Riskienhallinta ja sääntelyn noudattaminen</a:t>
            </a:r>
          </a:p>
          <a:p>
            <a:endParaRPr lang="fi-FI" sz="20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F824DE-1944-DFD7-689F-CA9DAA9C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pace Mono"/>
              </a:rPr>
              <a:t>3. Käyttökohteiden tunnistaminen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780EF-CD57-0160-B8E6-E7CCCBC9B4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7A714-DF57-5945-ABD2-0F71AA750E4B}" type="datetime1">
              <a:rPr lang="fi-FI" smtClean="0"/>
              <a:pPr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A2DB63-28A6-4627-7378-8663EE456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B26EEB-986B-4C9A-7DFE-652822C52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16243E-C72C-B74F-A3A8-61923CF69637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39009"/>
      </p:ext>
    </p:extLst>
  </p:cSld>
  <p:clrMapOvr>
    <a:masterClrMapping/>
  </p:clrMapOvr>
</p:sld>
</file>

<file path=ppt/theme/theme1.xml><?xml version="1.0" encoding="utf-8"?>
<a:theme xmlns:a="http://schemas.openxmlformats.org/drawingml/2006/main" name="Mintunvihreä">
  <a:themeElements>
    <a:clrScheme name="Tilintarkastajat">
      <a:dk1>
        <a:srgbClr val="000000"/>
      </a:dk1>
      <a:lt1>
        <a:srgbClr val="FFFFFF"/>
      </a:lt1>
      <a:dk2>
        <a:srgbClr val="641459"/>
      </a:dk2>
      <a:lt2>
        <a:srgbClr val="FFF8F0"/>
      </a:lt2>
      <a:accent1>
        <a:srgbClr val="FF9BC8"/>
      </a:accent1>
      <a:accent2>
        <a:srgbClr val="641459"/>
      </a:accent2>
      <a:accent3>
        <a:srgbClr val="00306D"/>
      </a:accent3>
      <a:accent4>
        <a:srgbClr val="FFE2C2"/>
      </a:accent4>
      <a:accent5>
        <a:srgbClr val="8BD5DC"/>
      </a:accent5>
      <a:accent6>
        <a:srgbClr val="8098B6"/>
      </a:accent6>
      <a:hlink>
        <a:srgbClr val="00306D"/>
      </a:hlink>
      <a:folHlink>
        <a:srgbClr val="8BD5D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lintarkastajat_PPTpohja_2025" id="{6F1B6422-3F87-E649-B8C6-F6350B5C1547}" vid="{70F2DD1A-C070-C84E-B3B9-A86EBFD4A3C4}"/>
    </a:ext>
  </a:extLst>
</a:theme>
</file>

<file path=ppt/theme/theme2.xml><?xml version="1.0" encoding="utf-8"?>
<a:theme xmlns:a="http://schemas.openxmlformats.org/drawingml/2006/main" name="Hiekanvaalea">
  <a:themeElements>
    <a:clrScheme name="Tilintarkastajat">
      <a:dk1>
        <a:srgbClr val="000000"/>
      </a:dk1>
      <a:lt1>
        <a:srgbClr val="FFFFFF"/>
      </a:lt1>
      <a:dk2>
        <a:srgbClr val="641459"/>
      </a:dk2>
      <a:lt2>
        <a:srgbClr val="FFF8F0"/>
      </a:lt2>
      <a:accent1>
        <a:srgbClr val="FF9BC8"/>
      </a:accent1>
      <a:accent2>
        <a:srgbClr val="641459"/>
      </a:accent2>
      <a:accent3>
        <a:srgbClr val="00306D"/>
      </a:accent3>
      <a:accent4>
        <a:srgbClr val="FFE2C2"/>
      </a:accent4>
      <a:accent5>
        <a:srgbClr val="8BD5DC"/>
      </a:accent5>
      <a:accent6>
        <a:srgbClr val="8098B6"/>
      </a:accent6>
      <a:hlink>
        <a:srgbClr val="00306D"/>
      </a:hlink>
      <a:folHlink>
        <a:srgbClr val="8BD5D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lintarkastajat_PPTpohja_2025" id="{6F1B6422-3F87-E649-B8C6-F6350B5C1547}" vid="{C2689B99-520D-7146-9015-C37025C96409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46d839-3306-49a3-8c17-190659919740">
      <Terms xmlns="http://schemas.microsoft.com/office/infopath/2007/PartnerControls"/>
    </lcf76f155ced4ddcb4097134ff3c332f>
    <TaxCatchAll xmlns="d46e7fb5-0fe8-4cbf-8739-58f3014013a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B235CECCDD6A14D9D6B425EC18BC69C" ma:contentTypeVersion="18" ma:contentTypeDescription="Luo uusi asiakirja." ma:contentTypeScope="" ma:versionID="7af2fc58f78c6215174813ba38f89c0e">
  <xsd:schema xmlns:xsd="http://www.w3.org/2001/XMLSchema" xmlns:xs="http://www.w3.org/2001/XMLSchema" xmlns:p="http://schemas.microsoft.com/office/2006/metadata/properties" xmlns:ns2="6d46d839-3306-49a3-8c17-190659919740" xmlns:ns3="d46e7fb5-0fe8-4cbf-8739-58f3014013a4" targetNamespace="http://schemas.microsoft.com/office/2006/metadata/properties" ma:root="true" ma:fieldsID="d2e5016b30a24174c93137b95fdb94b1" ns2:_="" ns3:_="">
    <xsd:import namespace="6d46d839-3306-49a3-8c17-190659919740"/>
    <xsd:import namespace="d46e7fb5-0fe8-4cbf-8739-58f3014013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6d839-3306-49a3-8c17-1906599197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d6da179f-c209-4648-bd8e-1a1dda5559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6e7fb5-0fe8-4cbf-8739-58f3014013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cb8ff73-aec8-4232-83de-0bbb31efd86b}" ma:internalName="TaxCatchAll" ma:showField="CatchAllData" ma:web="d46e7fb5-0fe8-4cbf-8739-58f3014013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2DC26E-4227-4B03-B723-8BD6DE92A5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F8D1A2-5DDB-4771-B1CA-6B8AA5BC084A}">
  <ds:schemaRefs>
    <ds:schemaRef ds:uri="http://schemas.openxmlformats.org/package/2006/metadata/core-properties"/>
    <ds:schemaRef ds:uri="d46e7fb5-0fe8-4cbf-8739-58f3014013a4"/>
    <ds:schemaRef ds:uri="http://purl.org/dc/dcmitype/"/>
    <ds:schemaRef ds:uri="http://purl.org/dc/terms/"/>
    <ds:schemaRef ds:uri="6d46d839-3306-49a3-8c17-190659919740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A1E22B3-E180-4B1F-B074-D6ABB2690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46d839-3306-49a3-8c17-190659919740"/>
    <ds:schemaRef ds:uri="d46e7fb5-0fe8-4cbf-8739-58f301401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Tilintarkastajat_PPTpohja_2025</Template>
  <TotalTime>7368</TotalTime>
  <Words>1107</Words>
  <Application>Microsoft Office PowerPoint</Application>
  <PresentationFormat>Laajakuva</PresentationFormat>
  <Paragraphs>179</Paragraphs>
  <Slides>22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Arial</vt:lpstr>
      <vt:lpstr>Poppins</vt:lpstr>
      <vt:lpstr>Space Mono</vt:lpstr>
      <vt:lpstr>Mintunvihreä</vt:lpstr>
      <vt:lpstr>Hiekanvaalea</vt:lpstr>
      <vt:lpstr>Taloushallinnon AI-roadmap</vt:lpstr>
      <vt:lpstr>Alkuohjeistus</vt:lpstr>
      <vt:lpstr>AI-roadmapin sisältö</vt:lpstr>
      <vt:lpstr>Ennakkotehtävä </vt:lpstr>
      <vt:lpstr>Ennakkotehtävä 1. Nykytilan kartoitus</vt:lpstr>
      <vt:lpstr>Ennakkotehtävä 2. Tavoitteet ja suunta</vt:lpstr>
      <vt:lpstr>Harjoitus 1 (päivän 1 aikana) 3. Käyttökohteiden tunnistaminen</vt:lpstr>
      <vt:lpstr>3. Käyttökohteiden tunnistaminen</vt:lpstr>
      <vt:lpstr>3. Käyttökohteiden tunnistaminen</vt:lpstr>
      <vt:lpstr>3. Käyttökohteiden tunnistaminen</vt:lpstr>
      <vt:lpstr>3. Käyttökohteiden tunnistaminen</vt:lpstr>
      <vt:lpstr>Harjoitus 1 – Reflektointi päivän 1 jälkeen 4. Käyttökohteiden reflektointi</vt:lpstr>
      <vt:lpstr>Harjoitus 2 (tehdään yhdessä päivän 2 aikana) 5. Suunnittele oma AI-agentti/assistentti</vt:lpstr>
      <vt:lpstr>Harjoitus 2 (päivän 2 jälkeen) 6. Teknologia ja datainfrastruktuuri</vt:lpstr>
      <vt:lpstr>Tehtävä 3 (päivän 3 aikana) 7. Osaaminen ja kulttuuri</vt:lpstr>
      <vt:lpstr>Tehtävä 3 (päivän 3 aikana) 8. Riskit ja eettiset näkökulmat</vt:lpstr>
      <vt:lpstr>Tehtävä 3 (päivän 3 aikana sekä valmennuksen jälkeen) 9. Käy AI-roadmap kokonaisuudessaan läpi</vt:lpstr>
      <vt:lpstr>Jatkopohdintoja</vt:lpstr>
      <vt:lpstr>Esimerkkiaikajana AI-projektille</vt:lpstr>
      <vt:lpstr>Näillä stepeillä eteenpäin AI:n käyttöönotossa 0-6 kk (lyhyt aikaväli) --- Täydennä omasi</vt:lpstr>
      <vt:lpstr>Tavoitteet ja toimenpiteet AI:n käyttöönotossa 6-18 kk (keskipitkä aikaväli) --- Täydennä omasi</vt:lpstr>
      <vt:lpstr>Tavoitteet ja toimenpiteet AI:n käyttöönotossa 18-36 kk (pitkä aikaväli) --- Täydennä omasi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Riikka Järvi</dc:creator>
  <cp:lastModifiedBy>Riikka Järvi</cp:lastModifiedBy>
  <cp:revision>22</cp:revision>
  <cp:lastPrinted>2025-10-08T12:13:25Z</cp:lastPrinted>
  <dcterms:created xsi:type="dcterms:W3CDTF">2025-09-24T05:39:37Z</dcterms:created>
  <dcterms:modified xsi:type="dcterms:W3CDTF">2025-10-27T13:48:06Z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0x010100DB235CECCDD6A14D9D6B425EC18BC69C</vt:lpwstr>
  </property>
  <property fmtid="{D5CDD505-2E9C-101B-9397-08002B2CF9AE}" pid="3" name="MediaServiceImageTags">
    <vt:lpwstr/>
  </property>
</Properties>
</file>